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embeddings/oleObject1.bin" ContentType="application/vnd.openxmlformats-officedocument.oleObject"/>
  <Override PartName="/ppt/tags/tag2.xml" ContentType="application/vnd.openxmlformats-officedocument.presentationml.tags+xml"/>
  <Override PartName="/ppt/embeddings/oleObject2.bin" ContentType="application/vnd.openxmlformats-officedocument.oleObject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embeddings/oleObject3.bin" ContentType="application/vnd.openxmlformats-officedocument.oleObject"/>
  <Override PartName="/ppt/tags/tag4.xml" ContentType="application/vnd.openxmlformats-officedocument.presentationml.tags+xml"/>
  <Override PartName="/ppt/embeddings/oleObject4.bin" ContentType="application/vnd.openxmlformats-officedocument.oleObject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  <p:sldMasterId id="2147483693" r:id="rId5"/>
  </p:sldMasterIdLst>
  <p:notesMasterIdLst>
    <p:notesMasterId r:id="rId26"/>
  </p:notesMasterIdLst>
  <p:handoutMasterIdLst>
    <p:handoutMasterId r:id="rId27"/>
  </p:handoutMasterIdLst>
  <p:sldIdLst>
    <p:sldId id="547" r:id="rId6"/>
    <p:sldId id="548" r:id="rId7"/>
    <p:sldId id="573" r:id="rId8"/>
    <p:sldId id="553" r:id="rId9"/>
    <p:sldId id="584" r:id="rId10"/>
    <p:sldId id="549" r:id="rId11"/>
    <p:sldId id="550" r:id="rId12"/>
    <p:sldId id="552" r:id="rId13"/>
    <p:sldId id="574" r:id="rId14"/>
    <p:sldId id="575" r:id="rId15"/>
    <p:sldId id="577" r:id="rId16"/>
    <p:sldId id="578" r:id="rId17"/>
    <p:sldId id="579" r:id="rId18"/>
    <p:sldId id="554" r:id="rId19"/>
    <p:sldId id="559" r:id="rId20"/>
    <p:sldId id="580" r:id="rId21"/>
    <p:sldId id="567" r:id="rId22"/>
    <p:sldId id="563" r:id="rId23"/>
    <p:sldId id="583" r:id="rId24"/>
    <p:sldId id="582" r:id="rId25"/>
  </p:sldIdLst>
  <p:sldSz cx="12192000" cy="6858000"/>
  <p:notesSz cx="6881813" cy="9296400"/>
  <p:defaultTextStyle>
    <a:defPPr>
      <a:defRPr lang="de-DE"/>
    </a:defPPr>
    <a:lvl1pPr marL="0" algn="l" defTabSz="53643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53643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53643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53643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53643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53643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53643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53643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53643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631" userDrawn="1">
          <p15:clr>
            <a:srgbClr val="A4A3A4"/>
          </p15:clr>
        </p15:guide>
        <p15:guide id="2" orient="horz" pos="4033" userDrawn="1">
          <p15:clr>
            <a:srgbClr val="A4A3A4"/>
          </p15:clr>
        </p15:guide>
        <p15:guide id="3" orient="horz" pos="262" userDrawn="1">
          <p15:clr>
            <a:srgbClr val="A4A3A4"/>
          </p15:clr>
        </p15:guide>
        <p15:guide id="4" pos="3910" userDrawn="1">
          <p15:clr>
            <a:srgbClr val="A4A3A4"/>
          </p15:clr>
        </p15:guide>
        <p15:guide id="5" pos="3770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375" userDrawn="1">
          <p15:clr>
            <a:srgbClr val="A4A3A4"/>
          </p15:clr>
        </p15:guide>
        <p15:guide id="8" pos="7312" userDrawn="1">
          <p15:clr>
            <a:srgbClr val="A4A3A4"/>
          </p15:clr>
        </p15:guide>
        <p15:guide id="9" pos="5823" userDrawn="1">
          <p15:clr>
            <a:srgbClr val="A4A3A4"/>
          </p15:clr>
        </p15:guide>
        <p15:guide id="10" pos="6023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ge" initials="LG" lastIdx="1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6600"/>
    <a:srgbClr val="927948"/>
    <a:srgbClr val="660066"/>
    <a:srgbClr val="CC3399"/>
    <a:srgbClr val="FF0000"/>
    <a:srgbClr val="3594E8"/>
    <a:srgbClr val="131E59"/>
    <a:srgbClr val="008AC9"/>
    <a:srgbClr val="264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771" autoAdjust="0"/>
  </p:normalViewPr>
  <p:slideViewPr>
    <p:cSldViewPr snapToGrid="0" snapToObjects="1">
      <p:cViewPr varScale="1">
        <p:scale>
          <a:sx n="84" d="100"/>
          <a:sy n="84" d="100"/>
        </p:scale>
        <p:origin x="-784" y="-104"/>
      </p:cViewPr>
      <p:guideLst>
        <p:guide orient="horz" pos="631"/>
        <p:guide orient="horz" pos="991"/>
        <p:guide orient="horz" pos="262"/>
        <p:guide orient="horz" pos="2959"/>
        <p:guide pos="3910"/>
        <p:guide pos="3770"/>
        <p:guide pos="3840"/>
        <p:guide pos="375"/>
        <p:guide pos="7312"/>
        <p:guide pos="5823"/>
        <p:guide pos="60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1" d="100"/>
          <a:sy n="71" d="100"/>
        </p:scale>
        <p:origin x="3029" y="72"/>
      </p:cViewPr>
      <p:guideLst>
        <p:guide orient="horz" pos="292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31" tIns="46216" rIns="92431" bIns="462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31" tIns="46216" rIns="92431" bIns="46216" rtlCol="0"/>
          <a:lstStyle>
            <a:lvl1pPr algn="r">
              <a:defRPr sz="1200"/>
            </a:lvl1pPr>
          </a:lstStyle>
          <a:p>
            <a:fld id="{C4843D26-F355-3844-A4EF-19D4FD875597}" type="datetimeFigureOut">
              <a:rPr lang="de-DE" smtClean="0"/>
              <a:pPr/>
              <a:t>01/07/2016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31" tIns="46216" rIns="92431" bIns="462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31" tIns="46216" rIns="92431" bIns="46216" rtlCol="0" anchor="b"/>
          <a:lstStyle>
            <a:lvl1pPr algn="r">
              <a:defRPr sz="1200"/>
            </a:lvl1pPr>
          </a:lstStyle>
          <a:p>
            <a:fld id="{BEAF8682-5238-744E-880D-1D2793086B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37353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31" tIns="46216" rIns="92431" bIns="46216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98103" y="0"/>
            <a:ext cx="2982119" cy="464820"/>
          </a:xfrm>
          <a:prstGeom prst="rect">
            <a:avLst/>
          </a:prstGeom>
        </p:spPr>
        <p:txBody>
          <a:bodyPr vert="horz" lIns="92431" tIns="46216" rIns="92431" bIns="46216" rtlCol="0"/>
          <a:lstStyle>
            <a:lvl1pPr algn="r">
              <a:defRPr sz="1200"/>
            </a:lvl1pPr>
          </a:lstStyle>
          <a:p>
            <a:fld id="{8E2CFE12-C1FB-D740-8B6C-AFB72D5D4002}" type="datetimeFigureOut">
              <a:rPr lang="de-DE" smtClean="0"/>
              <a:pPr/>
              <a:t>01/07/2016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1" tIns="46216" rIns="92431" bIns="46216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31" tIns="46216" rIns="92431" bIns="46216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31" tIns="46216" rIns="92431" bIns="46216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98103" y="8829967"/>
            <a:ext cx="2982119" cy="464820"/>
          </a:xfrm>
          <a:prstGeom prst="rect">
            <a:avLst/>
          </a:prstGeom>
        </p:spPr>
        <p:txBody>
          <a:bodyPr vert="horz" lIns="92431" tIns="46216" rIns="92431" bIns="46216" rtlCol="0" anchor="b"/>
          <a:lstStyle>
            <a:lvl1pPr algn="r">
              <a:defRPr sz="1200"/>
            </a:lvl1pPr>
          </a:lstStyle>
          <a:p>
            <a:fld id="{150BA478-331B-4C41-B0D5-A69E59A4437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24039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3643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53643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53643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53643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53643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53643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53643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53643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53643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3.jpeg"/><Relationship Id="rId5" Type="http://schemas.openxmlformats.org/officeDocument/2006/relationships/oleObject" Target="../embeddings/oleObject2.bin"/><Relationship Id="rId6" Type="http://schemas.openxmlformats.org/officeDocument/2006/relationships/image" Target="../media/image1.emf"/><Relationship Id="rId7" Type="http://schemas.openxmlformats.org/officeDocument/2006/relationships/image" Target="../media/image2.jpeg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Relationship Id="rId3" Type="http://schemas.openxmlformats.org/officeDocument/2006/relationships/image" Target="../media/image2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Relationship Id="rId3" Type="http://schemas.openxmlformats.org/officeDocument/2006/relationships/image" Target="../media/image2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Relationship Id="rId3" Type="http://schemas.openxmlformats.org/officeDocument/2006/relationships/image" Target="../media/image2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4" Type="http://schemas.openxmlformats.org/officeDocument/2006/relationships/image" Target="../media/image3.jpeg"/><Relationship Id="rId5" Type="http://schemas.openxmlformats.org/officeDocument/2006/relationships/oleObject" Target="../embeddings/oleObject4.bin"/><Relationship Id="rId6" Type="http://schemas.openxmlformats.org/officeDocument/2006/relationships/image" Target="../media/image1.emf"/><Relationship Id="rId7" Type="http://schemas.openxmlformats.org/officeDocument/2006/relationships/image" Target="../media/image2.jpeg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ffer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5924" y="252027"/>
            <a:ext cx="8647723" cy="138499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900" b="0" cap="all" spc="11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noProof="0" dirty="0" smtClean="0"/>
              <a:t>Goal</a:t>
            </a:r>
            <a:endParaRPr lang="en-GB" noProof="0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595924" y="411475"/>
            <a:ext cx="8647723" cy="2564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en-GB" noProof="0" dirty="0" smtClean="0"/>
              <a:t>Offering / Theme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934924" y="704948"/>
            <a:ext cx="4103077" cy="184666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GB" dirty="0" smtClean="0"/>
              <a:t>Insert name</a:t>
            </a:r>
            <a:endParaRPr lang="en-GB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95924" y="704947"/>
            <a:ext cx="13390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</a:rPr>
              <a:t>Offering</a:t>
            </a:r>
            <a:r>
              <a:rPr lang="en-GB" sz="1200" baseline="0" dirty="0" smtClean="0">
                <a:solidFill>
                  <a:schemeClr val="accent2"/>
                </a:solidFill>
              </a:rPr>
              <a:t> owner:</a:t>
            </a:r>
            <a:endParaRPr lang="en-GB" sz="1200" dirty="0" smtClean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 bwMode="gray">
          <a:xfrm>
            <a:off x="1478448" y="6512917"/>
            <a:ext cx="89685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en-US" sz="900" b="1" dirty="0"/>
              <a:t>Legend </a:t>
            </a:r>
            <a:r>
              <a:rPr lang="en-US" sz="900" dirty="0"/>
              <a:t>– </a:t>
            </a:r>
            <a:r>
              <a:rPr lang="en-US" sz="900" dirty="0">
                <a:solidFill>
                  <a:srgbClr val="CC3399"/>
                </a:solidFill>
              </a:rPr>
              <a:t>Professional Capability </a:t>
            </a:r>
            <a:r>
              <a:rPr lang="en-US" sz="900" dirty="0"/>
              <a:t>| </a:t>
            </a:r>
            <a:r>
              <a:rPr lang="en-US" sz="900" dirty="0">
                <a:solidFill>
                  <a:schemeClr val="accent2"/>
                </a:solidFill>
              </a:rPr>
              <a:t>Managed Service | </a:t>
            </a:r>
            <a:r>
              <a:rPr lang="en-US" sz="900" dirty="0">
                <a:solidFill>
                  <a:srgbClr val="008000"/>
                </a:solidFill>
              </a:rPr>
              <a:t>Methodology | </a:t>
            </a:r>
            <a:r>
              <a:rPr lang="en-US" sz="900" dirty="0">
                <a:solidFill>
                  <a:srgbClr val="FF6600"/>
                </a:solidFill>
              </a:rPr>
              <a:t>Content Accelerator | </a:t>
            </a:r>
            <a:r>
              <a:rPr lang="en-US" sz="900" dirty="0">
                <a:solidFill>
                  <a:srgbClr val="660066"/>
                </a:solidFill>
              </a:rPr>
              <a:t>Technology Accelerator | </a:t>
            </a:r>
            <a:r>
              <a:rPr lang="en-US" sz="900" dirty="0">
                <a:solidFill>
                  <a:schemeClr val="tx2"/>
                </a:solidFill>
              </a:rPr>
              <a:t>Software </a:t>
            </a:r>
            <a:r>
              <a:rPr lang="en-US" sz="900" dirty="0" err="1">
                <a:solidFill>
                  <a:schemeClr val="tx2"/>
                </a:solidFill>
              </a:rPr>
              <a:t>CoE</a:t>
            </a:r>
            <a:r>
              <a:rPr lang="en-US" sz="900" dirty="0">
                <a:solidFill>
                  <a:schemeClr val="tx2"/>
                </a:solidFill>
              </a:rPr>
              <a:t> | </a:t>
            </a:r>
            <a:r>
              <a:rPr lang="en-US" sz="900" dirty="0">
                <a:solidFill>
                  <a:srgbClr val="FF0000"/>
                </a:solidFill>
              </a:rPr>
              <a:t>Partner</a:t>
            </a:r>
          </a:p>
        </p:txBody>
      </p:sp>
      <p:sp>
        <p:nvSpPr>
          <p:cNvPr id="24" name="TextBox 23"/>
          <p:cNvSpPr txBox="1"/>
          <p:nvPr userDrawn="1"/>
        </p:nvSpPr>
        <p:spPr bwMode="gray">
          <a:xfrm rot="16200000">
            <a:off x="-40652" y="4142348"/>
            <a:ext cx="133126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en-US" sz="1200" dirty="0">
                <a:solidFill>
                  <a:schemeClr val="accent2"/>
                </a:solidFill>
              </a:rPr>
              <a:t>Approach</a:t>
            </a:r>
          </a:p>
        </p:txBody>
      </p:sp>
      <p:sp>
        <p:nvSpPr>
          <p:cNvPr id="26" name="TextBox 25"/>
          <p:cNvSpPr txBox="1"/>
          <p:nvPr userDrawn="1"/>
        </p:nvSpPr>
        <p:spPr bwMode="gray">
          <a:xfrm rot="16200000">
            <a:off x="-40652" y="5569233"/>
            <a:ext cx="133126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en-US" sz="1200" dirty="0" smtClean="0">
                <a:solidFill>
                  <a:schemeClr val="accent2"/>
                </a:solidFill>
              </a:rPr>
              <a:t>Why GFT?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908539" y="3517131"/>
            <a:ext cx="1992923" cy="1435100"/>
          </a:xfrm>
          <a:ln w="9525">
            <a:solidFill>
              <a:schemeClr val="tx1"/>
            </a:solidFill>
          </a:ln>
        </p:spPr>
        <p:txBody>
          <a:bodyPr lIns="108000" tIns="108000" rIns="108000" bIns="108000" anchor="b">
            <a:normAutofit/>
          </a:bodyPr>
          <a:lstStyle>
            <a:lvl1pPr marL="0" indent="0"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 smtClean="0"/>
              <a:t>Description</a:t>
            </a:r>
            <a:endParaRPr lang="en-GB" dirty="0"/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3076988" y="3517255"/>
            <a:ext cx="1992923" cy="1435100"/>
          </a:xfrm>
          <a:ln w="9525">
            <a:solidFill>
              <a:schemeClr val="tx1"/>
            </a:solidFill>
          </a:ln>
        </p:spPr>
        <p:txBody>
          <a:bodyPr lIns="108000" tIns="108000" rIns="108000" bIns="108000" anchor="b">
            <a:normAutofit/>
          </a:bodyPr>
          <a:lstStyle>
            <a:lvl1pPr marL="0" indent="0"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 smtClean="0"/>
              <a:t>Description</a:t>
            </a:r>
            <a:endParaRPr lang="en-GB" dirty="0"/>
          </a:p>
        </p:txBody>
      </p:sp>
      <p:sp>
        <p:nvSpPr>
          <p:cNvPr id="35" name="Text Placeholder 30"/>
          <p:cNvSpPr>
            <a:spLocks noGrp="1"/>
          </p:cNvSpPr>
          <p:nvPr>
            <p:ph type="body" sz="quarter" idx="21" hasCustomPrompt="1"/>
          </p:nvPr>
        </p:nvSpPr>
        <p:spPr>
          <a:xfrm>
            <a:off x="5245438" y="3517255"/>
            <a:ext cx="1992923" cy="1435100"/>
          </a:xfrm>
          <a:ln w="9525">
            <a:solidFill>
              <a:schemeClr val="tx1"/>
            </a:solidFill>
          </a:ln>
        </p:spPr>
        <p:txBody>
          <a:bodyPr lIns="108000" tIns="108000" rIns="108000" bIns="108000" anchor="b">
            <a:normAutofit/>
          </a:bodyPr>
          <a:lstStyle>
            <a:lvl1pPr marL="0" indent="0"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 smtClean="0"/>
              <a:t>Description</a:t>
            </a:r>
            <a:endParaRPr lang="en-GB" dirty="0"/>
          </a:p>
        </p:txBody>
      </p:sp>
      <p:sp>
        <p:nvSpPr>
          <p:cNvPr id="37" name="Text Placeholder 30"/>
          <p:cNvSpPr>
            <a:spLocks noGrp="1"/>
          </p:cNvSpPr>
          <p:nvPr>
            <p:ph type="body" sz="quarter" idx="23" hasCustomPrompt="1"/>
          </p:nvPr>
        </p:nvSpPr>
        <p:spPr>
          <a:xfrm>
            <a:off x="7413887" y="3517255"/>
            <a:ext cx="1992923" cy="1435100"/>
          </a:xfrm>
          <a:ln w="9525">
            <a:solidFill>
              <a:schemeClr val="tx1"/>
            </a:solidFill>
          </a:ln>
        </p:spPr>
        <p:txBody>
          <a:bodyPr lIns="108000" tIns="108000" rIns="108000" bIns="108000" anchor="b">
            <a:normAutofit/>
          </a:bodyPr>
          <a:lstStyle>
            <a:lvl1pPr marL="0" indent="0"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 smtClean="0"/>
              <a:t>Description</a:t>
            </a:r>
            <a:endParaRPr lang="en-GB" dirty="0"/>
          </a:p>
        </p:txBody>
      </p:sp>
      <p:sp>
        <p:nvSpPr>
          <p:cNvPr id="39" name="Text Placeholder 30"/>
          <p:cNvSpPr>
            <a:spLocks noGrp="1"/>
          </p:cNvSpPr>
          <p:nvPr>
            <p:ph type="body" sz="quarter" idx="25" hasCustomPrompt="1"/>
          </p:nvPr>
        </p:nvSpPr>
        <p:spPr>
          <a:xfrm>
            <a:off x="9582336" y="3517255"/>
            <a:ext cx="1992923" cy="1435100"/>
          </a:xfrm>
          <a:ln w="9525">
            <a:solidFill>
              <a:schemeClr val="tx1"/>
            </a:solidFill>
          </a:ln>
        </p:spPr>
        <p:txBody>
          <a:bodyPr lIns="108000" tIns="108000" rIns="108000" bIns="108000" anchor="b">
            <a:normAutofit/>
          </a:bodyPr>
          <a:lstStyle>
            <a:lvl1pPr marL="0" indent="0"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 smtClean="0"/>
              <a:t>Description</a:t>
            </a:r>
            <a:endParaRPr lang="en-GB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7" hasCustomPrompt="1"/>
          </p:nvPr>
        </p:nvSpPr>
        <p:spPr>
          <a:xfrm>
            <a:off x="908539" y="5071294"/>
            <a:ext cx="1992923" cy="11868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900" baseline="0"/>
            </a:lvl1pPr>
          </a:lstStyle>
          <a:p>
            <a:pPr lvl="0"/>
            <a:r>
              <a:rPr lang="en-US" dirty="0" smtClean="0"/>
              <a:t>List components and </a:t>
            </a:r>
            <a:r>
              <a:rPr lang="en-US" dirty="0" err="1" smtClean="0"/>
              <a:t>colour</a:t>
            </a:r>
            <a:r>
              <a:rPr lang="en-US" dirty="0" smtClean="0"/>
              <a:t> code according to the legend</a:t>
            </a:r>
          </a:p>
          <a:p>
            <a:pPr lvl="0"/>
            <a:endParaRPr lang="en-GB" dirty="0"/>
          </a:p>
        </p:txBody>
      </p:sp>
      <p:sp>
        <p:nvSpPr>
          <p:cNvPr id="47" name="Text Placeholder 43"/>
          <p:cNvSpPr>
            <a:spLocks noGrp="1"/>
          </p:cNvSpPr>
          <p:nvPr>
            <p:ph type="body" sz="quarter" idx="28" hasCustomPrompt="1"/>
          </p:nvPr>
        </p:nvSpPr>
        <p:spPr>
          <a:xfrm>
            <a:off x="3076987" y="5071294"/>
            <a:ext cx="1992923" cy="11868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900" baseline="0"/>
            </a:lvl1pPr>
          </a:lstStyle>
          <a:p>
            <a:pPr lvl="0"/>
            <a:r>
              <a:rPr lang="en-US" dirty="0" smtClean="0"/>
              <a:t>List components and </a:t>
            </a:r>
            <a:r>
              <a:rPr lang="en-US" dirty="0" err="1" smtClean="0"/>
              <a:t>colour</a:t>
            </a:r>
            <a:r>
              <a:rPr lang="en-US" dirty="0" smtClean="0"/>
              <a:t> code according to the legend</a:t>
            </a:r>
          </a:p>
          <a:p>
            <a:pPr lvl="0"/>
            <a:endParaRPr lang="en-GB" dirty="0"/>
          </a:p>
        </p:txBody>
      </p:sp>
      <p:sp>
        <p:nvSpPr>
          <p:cNvPr id="48" name="Text Placeholder 43"/>
          <p:cNvSpPr>
            <a:spLocks noGrp="1"/>
          </p:cNvSpPr>
          <p:nvPr>
            <p:ph type="body" sz="quarter" idx="29" hasCustomPrompt="1"/>
          </p:nvPr>
        </p:nvSpPr>
        <p:spPr>
          <a:xfrm>
            <a:off x="5245435" y="5068148"/>
            <a:ext cx="1992923" cy="11868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900" baseline="0"/>
            </a:lvl1pPr>
          </a:lstStyle>
          <a:p>
            <a:pPr lvl="0"/>
            <a:r>
              <a:rPr lang="en-US" dirty="0" smtClean="0"/>
              <a:t>List components and </a:t>
            </a:r>
            <a:r>
              <a:rPr lang="en-US" dirty="0" err="1" smtClean="0"/>
              <a:t>colour</a:t>
            </a:r>
            <a:r>
              <a:rPr lang="en-US" dirty="0" smtClean="0"/>
              <a:t> code according to the legend</a:t>
            </a:r>
          </a:p>
          <a:p>
            <a:pPr lvl="0"/>
            <a:endParaRPr lang="en-GB" dirty="0"/>
          </a:p>
        </p:txBody>
      </p:sp>
      <p:sp>
        <p:nvSpPr>
          <p:cNvPr id="49" name="Text Placeholder 43"/>
          <p:cNvSpPr>
            <a:spLocks noGrp="1"/>
          </p:cNvSpPr>
          <p:nvPr>
            <p:ph type="body" sz="quarter" idx="30" hasCustomPrompt="1"/>
          </p:nvPr>
        </p:nvSpPr>
        <p:spPr>
          <a:xfrm>
            <a:off x="7413883" y="5068148"/>
            <a:ext cx="1992923" cy="11868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900" baseline="0"/>
            </a:lvl1pPr>
          </a:lstStyle>
          <a:p>
            <a:pPr lvl="0"/>
            <a:r>
              <a:rPr lang="en-US" dirty="0" smtClean="0"/>
              <a:t>List components and </a:t>
            </a:r>
            <a:r>
              <a:rPr lang="en-US" dirty="0" err="1" smtClean="0"/>
              <a:t>colour</a:t>
            </a:r>
            <a:r>
              <a:rPr lang="en-US" dirty="0" smtClean="0"/>
              <a:t> code according to the legend</a:t>
            </a:r>
          </a:p>
          <a:p>
            <a:pPr lvl="0"/>
            <a:endParaRPr lang="en-GB" dirty="0"/>
          </a:p>
        </p:txBody>
      </p:sp>
      <p:sp>
        <p:nvSpPr>
          <p:cNvPr id="50" name="Text Placeholder 43"/>
          <p:cNvSpPr>
            <a:spLocks noGrp="1"/>
          </p:cNvSpPr>
          <p:nvPr>
            <p:ph type="body" sz="quarter" idx="31" hasCustomPrompt="1"/>
          </p:nvPr>
        </p:nvSpPr>
        <p:spPr>
          <a:xfrm>
            <a:off x="9582331" y="5068148"/>
            <a:ext cx="1992923" cy="11868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900" baseline="0"/>
            </a:lvl1pPr>
          </a:lstStyle>
          <a:p>
            <a:pPr lvl="0"/>
            <a:r>
              <a:rPr lang="en-US" dirty="0" smtClean="0"/>
              <a:t>List components and </a:t>
            </a:r>
            <a:r>
              <a:rPr lang="en-US" dirty="0" err="1" smtClean="0"/>
              <a:t>colour</a:t>
            </a:r>
            <a:r>
              <a:rPr lang="en-US" dirty="0" smtClean="0"/>
              <a:t> code according to the legend</a:t>
            </a:r>
          </a:p>
          <a:p>
            <a:pPr lvl="0"/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08539" y="3517131"/>
            <a:ext cx="1992923" cy="211138"/>
          </a:xfrm>
        </p:spPr>
        <p:txBody>
          <a:bodyPr lIns="72000" tIns="72000" rIns="72000">
            <a:spAutoFit/>
          </a:bodyPr>
          <a:lstStyle>
            <a:lvl1pPr marL="0" indent="0">
              <a:buNone/>
              <a:defRPr sz="900" b="1"/>
            </a:lvl1pPr>
          </a:lstStyle>
          <a:p>
            <a:pPr lvl="0"/>
            <a:r>
              <a:rPr lang="en-GB" dirty="0" smtClean="0"/>
              <a:t>Discover</a:t>
            </a:r>
            <a:endParaRPr lang="en-GB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3076988" y="3517255"/>
            <a:ext cx="1992923" cy="211138"/>
          </a:xfrm>
        </p:spPr>
        <p:txBody>
          <a:bodyPr lIns="72000" tIns="72000" rIns="72000">
            <a:spAutoFit/>
          </a:bodyPr>
          <a:lstStyle>
            <a:lvl1pPr marL="0" indent="0">
              <a:buNone/>
              <a:defRPr sz="900" b="1"/>
            </a:lvl1pPr>
          </a:lstStyle>
          <a:p>
            <a:pPr lvl="0"/>
            <a:r>
              <a:rPr lang="en-GB" dirty="0" smtClean="0"/>
              <a:t>Define</a:t>
            </a:r>
            <a:endParaRPr lang="en-GB" dirty="0"/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45438" y="3517255"/>
            <a:ext cx="1992923" cy="211138"/>
          </a:xfrm>
        </p:spPr>
        <p:txBody>
          <a:bodyPr lIns="72000" tIns="72000" rIns="72000">
            <a:spAutoFit/>
          </a:bodyPr>
          <a:lstStyle>
            <a:lvl1pPr marL="0" indent="0">
              <a:buNone/>
              <a:defRPr sz="900" b="1"/>
            </a:lvl1pPr>
          </a:lstStyle>
          <a:p>
            <a:pPr lvl="0"/>
            <a:r>
              <a:rPr lang="en-GB" dirty="0" smtClean="0"/>
              <a:t>Design</a:t>
            </a:r>
            <a:endParaRPr lang="en-GB" dirty="0"/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7413887" y="3517255"/>
            <a:ext cx="1992923" cy="211138"/>
          </a:xfrm>
        </p:spPr>
        <p:txBody>
          <a:bodyPr lIns="72000" tIns="72000" rIns="72000">
            <a:spAutoFit/>
          </a:bodyPr>
          <a:lstStyle>
            <a:lvl1pPr marL="0" indent="0">
              <a:buNone/>
              <a:defRPr sz="900" b="1"/>
            </a:lvl1pPr>
          </a:lstStyle>
          <a:p>
            <a:pPr lvl="0"/>
            <a:r>
              <a:rPr lang="en-GB" dirty="0" smtClean="0"/>
              <a:t>Develop</a:t>
            </a:r>
            <a:endParaRPr lang="en-GB" dirty="0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9582336" y="3517255"/>
            <a:ext cx="1992923" cy="211138"/>
          </a:xfrm>
        </p:spPr>
        <p:txBody>
          <a:bodyPr lIns="72000" tIns="72000" rIns="72000">
            <a:spAutoFit/>
          </a:bodyPr>
          <a:lstStyle>
            <a:lvl1pPr marL="0" indent="0">
              <a:buNone/>
              <a:defRPr sz="900" b="1"/>
            </a:lvl1pPr>
          </a:lstStyle>
          <a:p>
            <a:pPr lvl="0"/>
            <a:r>
              <a:rPr lang="en-GB" dirty="0" smtClean="0"/>
              <a:t>Deploy</a:t>
            </a:r>
            <a:endParaRPr lang="en-GB" dirty="0"/>
          </a:p>
        </p:txBody>
      </p:sp>
      <p:sp>
        <p:nvSpPr>
          <p:cNvPr id="27" name="TextBox 26"/>
          <p:cNvSpPr txBox="1"/>
          <p:nvPr userDrawn="1"/>
        </p:nvSpPr>
        <p:spPr bwMode="gray">
          <a:xfrm>
            <a:off x="595924" y="1100623"/>
            <a:ext cx="1638478" cy="185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685800"/>
            <a:r>
              <a:rPr lang="en-US" sz="1200" dirty="0" smtClean="0">
                <a:solidFill>
                  <a:schemeClr val="accent2"/>
                </a:solidFill>
              </a:rPr>
              <a:t>Industry problem: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595924" y="1318878"/>
            <a:ext cx="5479254" cy="1853378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33" hasCustomPrompt="1"/>
          </p:nvPr>
        </p:nvSpPr>
        <p:spPr>
          <a:xfrm>
            <a:off x="908539" y="3262345"/>
            <a:ext cx="1992923" cy="184666"/>
          </a:xfrm>
        </p:spPr>
        <p:txBody>
          <a:bodyPr>
            <a:spAutoFit/>
          </a:bodyPr>
          <a:lstStyle>
            <a:lvl1pPr marL="0" indent="0" algn="ctr">
              <a:buFontTx/>
              <a:buNone/>
              <a:defRPr sz="1200" b="1">
                <a:solidFill>
                  <a:schemeClr val="accent2"/>
                </a:solidFill>
              </a:defRPr>
            </a:lvl1pPr>
            <a:lvl2pPr marL="210476" indent="0">
              <a:buFontTx/>
              <a:buNone/>
              <a:defRPr sz="1200"/>
            </a:lvl2pPr>
            <a:lvl3pPr marL="422814" indent="0">
              <a:buFontTx/>
              <a:buNone/>
              <a:defRPr sz="1200"/>
            </a:lvl3pPr>
            <a:lvl4pPr marL="631425" indent="0">
              <a:buFontTx/>
              <a:buNone/>
              <a:defRPr sz="1200"/>
            </a:lvl4pPr>
            <a:lvl5pPr marL="841901" indent="0">
              <a:buFontTx/>
              <a:buNone/>
              <a:defRPr sz="1200"/>
            </a:lvl5pPr>
          </a:lstStyle>
          <a:p>
            <a:pPr lvl="0"/>
            <a:r>
              <a:rPr lang="en-US" dirty="0" smtClean="0"/>
              <a:t>Problem</a:t>
            </a:r>
            <a:endParaRPr lang="en-GB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3076987" y="3261343"/>
            <a:ext cx="1992923" cy="184666"/>
          </a:xfrm>
        </p:spPr>
        <p:txBody>
          <a:bodyPr>
            <a:spAutoFit/>
          </a:bodyPr>
          <a:lstStyle>
            <a:lvl1pPr marL="0" indent="0" algn="ctr">
              <a:buFontTx/>
              <a:buNone/>
              <a:defRPr sz="1200" b="1">
                <a:solidFill>
                  <a:schemeClr val="accent2"/>
                </a:solidFill>
              </a:defRPr>
            </a:lvl1pPr>
            <a:lvl2pPr marL="210476" indent="0">
              <a:buFontTx/>
              <a:buNone/>
              <a:defRPr sz="1200"/>
            </a:lvl2pPr>
            <a:lvl3pPr marL="422814" indent="0">
              <a:buFontTx/>
              <a:buNone/>
              <a:defRPr sz="1200"/>
            </a:lvl3pPr>
            <a:lvl4pPr marL="631425" indent="0">
              <a:buFontTx/>
              <a:buNone/>
              <a:defRPr sz="1200"/>
            </a:lvl4pPr>
            <a:lvl5pPr marL="841901" indent="0">
              <a:buFontTx/>
              <a:buNone/>
              <a:defRPr sz="1200"/>
            </a:lvl5pPr>
          </a:lstStyle>
          <a:p>
            <a:pPr lvl="0"/>
            <a:r>
              <a:rPr lang="en-US" dirty="0" smtClean="0"/>
              <a:t>Problem</a:t>
            </a:r>
            <a:endParaRPr lang="en-GB" dirty="0"/>
          </a:p>
        </p:txBody>
      </p:sp>
      <p:sp>
        <p:nvSpPr>
          <p:cNvPr id="41" name="Content Placeholder 13"/>
          <p:cNvSpPr>
            <a:spLocks noGrp="1"/>
          </p:cNvSpPr>
          <p:nvPr>
            <p:ph sz="quarter" idx="35" hasCustomPrompt="1"/>
          </p:nvPr>
        </p:nvSpPr>
        <p:spPr>
          <a:xfrm>
            <a:off x="5245438" y="3264654"/>
            <a:ext cx="1992923" cy="184666"/>
          </a:xfrm>
        </p:spPr>
        <p:txBody>
          <a:bodyPr>
            <a:spAutoFit/>
          </a:bodyPr>
          <a:lstStyle>
            <a:lvl1pPr marL="0" indent="0" algn="ctr">
              <a:buFontTx/>
              <a:buNone/>
              <a:defRPr sz="1200" b="1">
                <a:solidFill>
                  <a:schemeClr val="accent2"/>
                </a:solidFill>
              </a:defRPr>
            </a:lvl1pPr>
            <a:lvl2pPr marL="210476" indent="0">
              <a:buFontTx/>
              <a:buNone/>
              <a:defRPr sz="1200"/>
            </a:lvl2pPr>
            <a:lvl3pPr marL="422814" indent="0">
              <a:buFontTx/>
              <a:buNone/>
              <a:defRPr sz="1200"/>
            </a:lvl3pPr>
            <a:lvl4pPr marL="631425" indent="0">
              <a:buFontTx/>
              <a:buNone/>
              <a:defRPr sz="1200"/>
            </a:lvl4pPr>
            <a:lvl5pPr marL="841901" indent="0">
              <a:buFontTx/>
              <a:buNone/>
              <a:defRPr sz="1200"/>
            </a:lvl5pPr>
          </a:lstStyle>
          <a:p>
            <a:pPr lvl="0"/>
            <a:r>
              <a:rPr lang="en-US" dirty="0" smtClean="0"/>
              <a:t>Problem</a:t>
            </a:r>
            <a:endParaRPr lang="en-GB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7413883" y="3264654"/>
            <a:ext cx="1992923" cy="184666"/>
          </a:xfrm>
        </p:spPr>
        <p:txBody>
          <a:bodyPr>
            <a:spAutoFit/>
          </a:bodyPr>
          <a:lstStyle>
            <a:lvl1pPr marL="0" indent="0" algn="ctr">
              <a:buFontTx/>
              <a:buNone/>
              <a:defRPr sz="1200" b="1">
                <a:solidFill>
                  <a:schemeClr val="accent2"/>
                </a:solidFill>
              </a:defRPr>
            </a:lvl1pPr>
            <a:lvl2pPr marL="210476" indent="0">
              <a:buFontTx/>
              <a:buNone/>
              <a:defRPr sz="1200"/>
            </a:lvl2pPr>
            <a:lvl3pPr marL="422814" indent="0">
              <a:buFontTx/>
              <a:buNone/>
              <a:defRPr sz="1200"/>
            </a:lvl3pPr>
            <a:lvl4pPr marL="631425" indent="0">
              <a:buFontTx/>
              <a:buNone/>
              <a:defRPr sz="1200"/>
            </a:lvl4pPr>
            <a:lvl5pPr marL="841901" indent="0">
              <a:buFontTx/>
              <a:buNone/>
              <a:defRPr sz="1200"/>
            </a:lvl5pPr>
          </a:lstStyle>
          <a:p>
            <a:pPr lvl="0"/>
            <a:r>
              <a:rPr lang="en-US" dirty="0" smtClean="0"/>
              <a:t>Problem</a:t>
            </a:r>
            <a:endParaRPr lang="en-GB" dirty="0"/>
          </a:p>
        </p:txBody>
      </p:sp>
      <p:sp>
        <p:nvSpPr>
          <p:cNvPr id="43" name="Content Placeholder 13"/>
          <p:cNvSpPr>
            <a:spLocks noGrp="1"/>
          </p:cNvSpPr>
          <p:nvPr>
            <p:ph sz="quarter" idx="37" hasCustomPrompt="1"/>
          </p:nvPr>
        </p:nvSpPr>
        <p:spPr>
          <a:xfrm>
            <a:off x="9582329" y="3263444"/>
            <a:ext cx="1992923" cy="184666"/>
          </a:xfrm>
        </p:spPr>
        <p:txBody>
          <a:bodyPr>
            <a:spAutoFit/>
          </a:bodyPr>
          <a:lstStyle>
            <a:lvl1pPr marL="0" indent="0" algn="ctr">
              <a:buFontTx/>
              <a:buNone/>
              <a:defRPr sz="1200" b="1">
                <a:solidFill>
                  <a:schemeClr val="accent2"/>
                </a:solidFill>
              </a:defRPr>
            </a:lvl1pPr>
            <a:lvl2pPr marL="210476" indent="0">
              <a:buFontTx/>
              <a:buNone/>
              <a:defRPr sz="1200"/>
            </a:lvl2pPr>
            <a:lvl3pPr marL="422814" indent="0">
              <a:buFontTx/>
              <a:buNone/>
              <a:defRPr sz="1200"/>
            </a:lvl3pPr>
            <a:lvl4pPr marL="631425" indent="0">
              <a:buFontTx/>
              <a:buNone/>
              <a:defRPr sz="1200"/>
            </a:lvl4pPr>
            <a:lvl5pPr marL="841901" indent="0">
              <a:buFontTx/>
              <a:buNone/>
              <a:defRPr sz="1200"/>
            </a:lvl5pPr>
          </a:lstStyle>
          <a:p>
            <a:pPr lvl="0"/>
            <a:r>
              <a:rPr lang="en-US" dirty="0" smtClean="0"/>
              <a:t>Problem</a:t>
            </a:r>
            <a:endParaRPr lang="en-GB" dirty="0"/>
          </a:p>
        </p:txBody>
      </p:sp>
      <p:sp>
        <p:nvSpPr>
          <p:cNvPr id="46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7413883" y="1121387"/>
            <a:ext cx="4161369" cy="428486"/>
          </a:xfrm>
        </p:spPr>
        <p:txBody>
          <a:bodyPr>
            <a:normAutofit/>
          </a:bodyPr>
          <a:lstStyle>
            <a:lvl1pPr marL="0" indent="0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err="1" smtClean="0"/>
              <a:t>xxxx</a:t>
            </a:r>
            <a:endParaRPr lang="en-GB" dirty="0"/>
          </a:p>
        </p:txBody>
      </p:sp>
      <p:sp>
        <p:nvSpPr>
          <p:cNvPr id="51" name="TextBox 50"/>
          <p:cNvSpPr txBox="1"/>
          <p:nvPr userDrawn="1"/>
        </p:nvSpPr>
        <p:spPr bwMode="gray">
          <a:xfrm>
            <a:off x="6241896" y="1100623"/>
            <a:ext cx="1638478" cy="185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685800"/>
            <a:r>
              <a:rPr lang="en-US" sz="1200" dirty="0" smtClean="0">
                <a:solidFill>
                  <a:schemeClr val="accent2"/>
                </a:solidFill>
              </a:rPr>
              <a:t>Target client: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52" name="TextBox 51"/>
          <p:cNvSpPr txBox="1"/>
          <p:nvPr userDrawn="1"/>
        </p:nvSpPr>
        <p:spPr bwMode="gray">
          <a:xfrm>
            <a:off x="6241897" y="1602207"/>
            <a:ext cx="1638478" cy="185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685800"/>
            <a:r>
              <a:rPr lang="en-US" sz="1200" dirty="0" smtClean="0">
                <a:solidFill>
                  <a:schemeClr val="accent2"/>
                </a:solidFill>
              </a:rPr>
              <a:t>Target buyer: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53" name="TextBox 52"/>
          <p:cNvSpPr txBox="1"/>
          <p:nvPr userDrawn="1"/>
        </p:nvSpPr>
        <p:spPr bwMode="gray">
          <a:xfrm>
            <a:off x="6241898" y="2103151"/>
            <a:ext cx="1638478" cy="185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685800"/>
            <a:r>
              <a:rPr lang="en-US" sz="1200" dirty="0" smtClean="0">
                <a:solidFill>
                  <a:schemeClr val="accent2"/>
                </a:solidFill>
              </a:rPr>
              <a:t>Key words: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54" name="TextBox 53"/>
          <p:cNvSpPr txBox="1"/>
          <p:nvPr userDrawn="1"/>
        </p:nvSpPr>
        <p:spPr bwMode="gray">
          <a:xfrm>
            <a:off x="6241897" y="2605375"/>
            <a:ext cx="1638478" cy="185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685800"/>
            <a:r>
              <a:rPr lang="en-US" sz="1200" dirty="0" smtClean="0">
                <a:solidFill>
                  <a:schemeClr val="accent2"/>
                </a:solidFill>
              </a:rPr>
              <a:t>Case</a:t>
            </a:r>
            <a:r>
              <a:rPr lang="en-US" sz="1200" baseline="0" dirty="0" smtClean="0">
                <a:solidFill>
                  <a:schemeClr val="accent2"/>
                </a:solidFill>
              </a:rPr>
              <a:t> studies</a:t>
            </a:r>
            <a:r>
              <a:rPr lang="en-US" sz="1200" dirty="0" smtClean="0">
                <a:solidFill>
                  <a:schemeClr val="accent2"/>
                </a:solidFill>
              </a:rPr>
              <a:t>: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39" hasCustomPrompt="1"/>
          </p:nvPr>
        </p:nvSpPr>
        <p:spPr>
          <a:xfrm>
            <a:off x="7413883" y="1628890"/>
            <a:ext cx="4161369" cy="428486"/>
          </a:xfrm>
        </p:spPr>
        <p:txBody>
          <a:bodyPr>
            <a:normAutofit/>
          </a:bodyPr>
          <a:lstStyle>
            <a:lvl1pPr marL="0" indent="0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err="1" smtClean="0"/>
              <a:t>xxxx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7413883" y="2125500"/>
            <a:ext cx="4161369" cy="428486"/>
          </a:xfrm>
        </p:spPr>
        <p:txBody>
          <a:bodyPr>
            <a:normAutofit/>
          </a:bodyPr>
          <a:lstStyle>
            <a:lvl1pPr marL="0" indent="0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err="1" smtClean="0"/>
              <a:t>xxxx</a:t>
            </a:r>
            <a:endParaRPr lang="en-GB" dirty="0"/>
          </a:p>
        </p:txBody>
      </p:sp>
      <p:sp>
        <p:nvSpPr>
          <p:cNvPr id="57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7413883" y="2619802"/>
            <a:ext cx="4161369" cy="548899"/>
          </a:xfrm>
        </p:spPr>
        <p:txBody>
          <a:bodyPr>
            <a:normAutofit/>
          </a:bodyPr>
          <a:lstStyle>
            <a:lvl1pPr marL="0" indent="0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err="1" smtClean="0"/>
              <a:t>xxxx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2072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95601" y="1323975"/>
            <a:ext cx="5391962" cy="4755514"/>
          </a:xfrm>
        </p:spPr>
        <p:txBody>
          <a:bodyPr/>
          <a:lstStyle/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4" hasCustomPrompt="1"/>
          </p:nvPr>
        </p:nvSpPr>
        <p:spPr bwMode="gray">
          <a:xfrm>
            <a:off x="6207370" y="1323975"/>
            <a:ext cx="5392617" cy="4757894"/>
          </a:xfrm>
        </p:spPr>
        <p:txBody>
          <a:bodyPr/>
          <a:lstStyle/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5924" y="252027"/>
            <a:ext cx="8647723" cy="138499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900" b="0" cap="all" spc="11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 smtClean="0"/>
              <a:t>tracker</a:t>
            </a:r>
            <a:endParaRPr lang="en-GB" noProof="0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gray">
          <a:xfrm>
            <a:off x="595924" y="411475"/>
            <a:ext cx="8647723" cy="2564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71847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2 column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595924" y="1323975"/>
            <a:ext cx="5391958" cy="4770438"/>
          </a:xfrm>
          <a:solidFill>
            <a:schemeClr val="tx2"/>
          </a:solidFill>
          <a:ln>
            <a:noFill/>
          </a:ln>
        </p:spPr>
        <p:txBody>
          <a:bodyPr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GB" noProof="0" dirty="0" smtClean="0"/>
              <a:t>Click to insert image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4" hasCustomPrompt="1"/>
          </p:nvPr>
        </p:nvSpPr>
        <p:spPr bwMode="gray">
          <a:xfrm>
            <a:off x="6207370" y="1323975"/>
            <a:ext cx="5392615" cy="47704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5924" y="252027"/>
            <a:ext cx="8647723" cy="138499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900" b="0" cap="all" spc="11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 smtClean="0"/>
              <a:t>tracker</a:t>
            </a:r>
            <a:endParaRPr lang="en-GB" noProof="0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 bwMode="gray">
          <a:xfrm>
            <a:off x="595924" y="411475"/>
            <a:ext cx="8647723" cy="2564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8395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5924" y="252027"/>
            <a:ext cx="8647723" cy="138499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900" b="0" cap="all" spc="11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noProof="0" dirty="0" err="1" smtClean="0"/>
              <a:t>Tracker</a:t>
            </a:r>
            <a:endParaRPr lang="en-GB" noProof="0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595924" y="411475"/>
            <a:ext cx="8647723" cy="2564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en-GB" noProof="0" dirty="0" smtClean="0"/>
              <a:t>Action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9709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6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1" y="990000"/>
            <a:ext cx="12192000" cy="58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6779821"/>
              </p:ext>
            </p:extLst>
          </p:nvPr>
        </p:nvGraphicFramePr>
        <p:xfrm>
          <a:off x="2119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" name="think-cell Folie" r:id="rId5" imgW="360" imgH="360" progId="">
                  <p:embed/>
                </p:oleObj>
              </mc:Choice>
              <mc:Fallback>
                <p:oleObj name="think-cell Folie" r:id="rId5" imgW="360" imgH="360" progId="">
                  <p:embed/>
                  <p:pic>
                    <p:nvPicPr>
                      <p:cNvPr id="0" name="Picture 3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2118"/>
                        <a:ext cx="2116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ihandform 9"/>
          <p:cNvSpPr/>
          <p:nvPr userDrawn="1"/>
        </p:nvSpPr>
        <p:spPr bwMode="gray">
          <a:xfrm>
            <a:off x="875259" y="1602375"/>
            <a:ext cx="1008000" cy="96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508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 defTabSz="804649"/>
            <a:endParaRPr lang="de-DE" sz="1200" dirty="0">
              <a:solidFill>
                <a:prstClr val="white"/>
              </a:solidFill>
            </a:endParaRPr>
          </a:p>
        </p:txBody>
      </p:sp>
      <p:sp>
        <p:nvSpPr>
          <p:cNvPr id="9" name="Textfeld 8"/>
          <p:cNvSpPr txBox="1"/>
          <p:nvPr userDrawn="1"/>
        </p:nvSpPr>
        <p:spPr bwMode="gray">
          <a:xfrm>
            <a:off x="1256260" y="1757950"/>
            <a:ext cx="3399970" cy="8156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04649"/>
            <a:r>
              <a:rPr lang="en-GB" sz="5300" b="1" noProof="0" dirty="0" smtClean="0">
                <a:solidFill>
                  <a:prstClr val="white"/>
                </a:solidFill>
              </a:rPr>
              <a:t>Thank you</a:t>
            </a:r>
            <a:endParaRPr lang="en-GB" sz="5300" b="1" noProof="0" dirty="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300708" y="3552502"/>
            <a:ext cx="10299278" cy="200055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</a:defRPr>
            </a:lvl1pPr>
            <a:lvl2pPr marL="402325" indent="0" algn="ctr">
              <a:buNone/>
              <a:defRPr sz="1800"/>
            </a:lvl2pPr>
            <a:lvl3pPr marL="804649" indent="0" algn="ctr">
              <a:buNone/>
              <a:defRPr sz="1600"/>
            </a:lvl3pPr>
            <a:lvl4pPr marL="1206974" indent="0" algn="ctr">
              <a:buNone/>
              <a:defRPr sz="1400"/>
            </a:lvl4pPr>
            <a:lvl5pPr marL="1609298" indent="0" algn="ctr">
              <a:buNone/>
              <a:defRPr sz="1400"/>
            </a:lvl5pPr>
            <a:lvl6pPr marL="2011623" indent="0" algn="ctr">
              <a:buNone/>
              <a:defRPr sz="1400"/>
            </a:lvl6pPr>
            <a:lvl7pPr marL="2413947" indent="0" algn="ctr">
              <a:buNone/>
              <a:defRPr sz="1400"/>
            </a:lvl7pPr>
            <a:lvl8pPr marL="2816272" indent="0" algn="ctr">
              <a:buNone/>
              <a:defRPr sz="1400"/>
            </a:lvl8pPr>
            <a:lvl9pPr marL="3218597" indent="0" algn="ctr">
              <a:buNone/>
              <a:defRPr sz="1400"/>
            </a:lvl9pPr>
          </a:lstStyle>
          <a:p>
            <a:r>
              <a:rPr lang="en-GB" noProof="0" dirty="0" smtClean="0"/>
              <a:t>Text</a:t>
            </a:r>
          </a:p>
        </p:txBody>
      </p:sp>
      <p:pic>
        <p:nvPicPr>
          <p:cNvPr id="11" name="Grafik 4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58" y="336659"/>
            <a:ext cx="1800000" cy="33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46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ffer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5924" y="252027"/>
            <a:ext cx="8647723" cy="138499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900" b="0" cap="all" spc="11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noProof="0" dirty="0" smtClean="0"/>
              <a:t>Goal</a:t>
            </a:r>
            <a:endParaRPr lang="en-GB" noProof="0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595924" y="411475"/>
            <a:ext cx="8647723" cy="2564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en-GB" noProof="0" dirty="0" smtClean="0"/>
              <a:t>Offering / Theme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934924" y="704948"/>
            <a:ext cx="4103077" cy="184666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GB" dirty="0" smtClean="0"/>
              <a:t>Insert name</a:t>
            </a:r>
            <a:endParaRPr lang="en-GB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95924" y="704947"/>
            <a:ext cx="133900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dirty="0" smtClean="0">
                <a:solidFill>
                  <a:srgbClr val="0097D9"/>
                </a:solidFill>
              </a:rPr>
              <a:t>Offering owner:</a:t>
            </a:r>
          </a:p>
        </p:txBody>
      </p:sp>
      <p:sp>
        <p:nvSpPr>
          <p:cNvPr id="21" name="TextBox 20"/>
          <p:cNvSpPr txBox="1"/>
          <p:nvPr userDrawn="1"/>
        </p:nvSpPr>
        <p:spPr bwMode="gray">
          <a:xfrm>
            <a:off x="1478448" y="6512917"/>
            <a:ext cx="896855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en-US" sz="900" b="1" dirty="0">
                <a:solidFill>
                  <a:srgbClr val="213E7F"/>
                </a:solidFill>
              </a:rPr>
              <a:t>Legend </a:t>
            </a:r>
            <a:r>
              <a:rPr lang="en-US" sz="900" dirty="0">
                <a:solidFill>
                  <a:srgbClr val="213E7F"/>
                </a:solidFill>
              </a:rPr>
              <a:t>– </a:t>
            </a:r>
            <a:r>
              <a:rPr lang="en-US" sz="900" dirty="0">
                <a:solidFill>
                  <a:srgbClr val="CC3399"/>
                </a:solidFill>
              </a:rPr>
              <a:t>Professional Capability </a:t>
            </a:r>
            <a:r>
              <a:rPr lang="en-US" sz="900" dirty="0">
                <a:solidFill>
                  <a:srgbClr val="213E7F"/>
                </a:solidFill>
              </a:rPr>
              <a:t>| </a:t>
            </a:r>
            <a:r>
              <a:rPr lang="en-US" sz="900" dirty="0">
                <a:solidFill>
                  <a:srgbClr val="0097D9"/>
                </a:solidFill>
              </a:rPr>
              <a:t>Managed Service | </a:t>
            </a:r>
            <a:r>
              <a:rPr lang="en-US" sz="900" dirty="0">
                <a:solidFill>
                  <a:srgbClr val="008000"/>
                </a:solidFill>
              </a:rPr>
              <a:t>Methodology | </a:t>
            </a:r>
            <a:r>
              <a:rPr lang="en-US" sz="900" dirty="0">
                <a:solidFill>
                  <a:srgbClr val="FF6600"/>
                </a:solidFill>
              </a:rPr>
              <a:t>Content Accelerator | </a:t>
            </a:r>
            <a:r>
              <a:rPr lang="en-US" sz="900" dirty="0">
                <a:solidFill>
                  <a:srgbClr val="660066"/>
                </a:solidFill>
              </a:rPr>
              <a:t>Technology Accelerator | </a:t>
            </a:r>
            <a:r>
              <a:rPr lang="en-US" sz="900" dirty="0">
                <a:solidFill>
                  <a:srgbClr val="8C8C8C"/>
                </a:solidFill>
              </a:rPr>
              <a:t>Software </a:t>
            </a:r>
            <a:r>
              <a:rPr lang="en-US" sz="900" dirty="0" err="1">
                <a:solidFill>
                  <a:srgbClr val="8C8C8C"/>
                </a:solidFill>
              </a:rPr>
              <a:t>CoE</a:t>
            </a:r>
            <a:r>
              <a:rPr lang="en-US" sz="900" dirty="0">
                <a:solidFill>
                  <a:srgbClr val="8C8C8C"/>
                </a:solidFill>
              </a:rPr>
              <a:t> | </a:t>
            </a:r>
            <a:r>
              <a:rPr lang="en-US" sz="900" dirty="0">
                <a:solidFill>
                  <a:srgbClr val="FF0000"/>
                </a:solidFill>
              </a:rPr>
              <a:t>Partner</a:t>
            </a:r>
          </a:p>
        </p:txBody>
      </p:sp>
      <p:sp>
        <p:nvSpPr>
          <p:cNvPr id="24" name="TextBox 23"/>
          <p:cNvSpPr txBox="1"/>
          <p:nvPr userDrawn="1"/>
        </p:nvSpPr>
        <p:spPr bwMode="gray">
          <a:xfrm rot="16200000">
            <a:off x="-40652" y="4142348"/>
            <a:ext cx="133126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en-US" sz="1200" dirty="0">
                <a:solidFill>
                  <a:srgbClr val="0097D9"/>
                </a:solidFill>
              </a:rPr>
              <a:t>Approach</a:t>
            </a:r>
          </a:p>
        </p:txBody>
      </p:sp>
      <p:sp>
        <p:nvSpPr>
          <p:cNvPr id="26" name="TextBox 25"/>
          <p:cNvSpPr txBox="1"/>
          <p:nvPr userDrawn="1"/>
        </p:nvSpPr>
        <p:spPr bwMode="gray">
          <a:xfrm rot="16200000">
            <a:off x="-40652" y="5569233"/>
            <a:ext cx="133126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/>
            <a:r>
              <a:rPr lang="en-US" sz="1200" dirty="0" smtClean="0">
                <a:solidFill>
                  <a:srgbClr val="0097D9"/>
                </a:solidFill>
              </a:rPr>
              <a:t>Why GFT?</a:t>
            </a:r>
            <a:endParaRPr lang="en-US" sz="1200" dirty="0">
              <a:solidFill>
                <a:srgbClr val="0097D9"/>
              </a:solidFill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908539" y="3517131"/>
            <a:ext cx="1992923" cy="1435100"/>
          </a:xfrm>
          <a:ln w="9525">
            <a:solidFill>
              <a:schemeClr val="tx1"/>
            </a:solidFill>
          </a:ln>
        </p:spPr>
        <p:txBody>
          <a:bodyPr lIns="108000" tIns="108000" rIns="108000" bIns="108000" anchor="b">
            <a:normAutofit/>
          </a:bodyPr>
          <a:lstStyle>
            <a:lvl1pPr marL="0" indent="0"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 smtClean="0"/>
              <a:t>Description</a:t>
            </a:r>
            <a:endParaRPr lang="en-GB" dirty="0"/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3076988" y="3517255"/>
            <a:ext cx="1992923" cy="1435100"/>
          </a:xfrm>
          <a:ln w="9525">
            <a:solidFill>
              <a:schemeClr val="tx1"/>
            </a:solidFill>
          </a:ln>
        </p:spPr>
        <p:txBody>
          <a:bodyPr lIns="108000" tIns="108000" rIns="108000" bIns="108000" anchor="b">
            <a:normAutofit/>
          </a:bodyPr>
          <a:lstStyle>
            <a:lvl1pPr marL="0" indent="0"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 smtClean="0"/>
              <a:t>Description</a:t>
            </a:r>
            <a:endParaRPr lang="en-GB" dirty="0"/>
          </a:p>
        </p:txBody>
      </p:sp>
      <p:sp>
        <p:nvSpPr>
          <p:cNvPr id="35" name="Text Placeholder 30"/>
          <p:cNvSpPr>
            <a:spLocks noGrp="1"/>
          </p:cNvSpPr>
          <p:nvPr>
            <p:ph type="body" sz="quarter" idx="21" hasCustomPrompt="1"/>
          </p:nvPr>
        </p:nvSpPr>
        <p:spPr>
          <a:xfrm>
            <a:off x="5245438" y="3517255"/>
            <a:ext cx="1992923" cy="1435100"/>
          </a:xfrm>
          <a:ln w="9525">
            <a:solidFill>
              <a:schemeClr val="tx1"/>
            </a:solidFill>
          </a:ln>
        </p:spPr>
        <p:txBody>
          <a:bodyPr lIns="108000" tIns="108000" rIns="108000" bIns="108000" anchor="b">
            <a:normAutofit/>
          </a:bodyPr>
          <a:lstStyle>
            <a:lvl1pPr marL="0" indent="0"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 smtClean="0"/>
              <a:t>Description</a:t>
            </a:r>
            <a:endParaRPr lang="en-GB" dirty="0"/>
          </a:p>
        </p:txBody>
      </p:sp>
      <p:sp>
        <p:nvSpPr>
          <p:cNvPr id="37" name="Text Placeholder 30"/>
          <p:cNvSpPr>
            <a:spLocks noGrp="1"/>
          </p:cNvSpPr>
          <p:nvPr>
            <p:ph type="body" sz="quarter" idx="23" hasCustomPrompt="1"/>
          </p:nvPr>
        </p:nvSpPr>
        <p:spPr>
          <a:xfrm>
            <a:off x="7413887" y="3517255"/>
            <a:ext cx="1992923" cy="1435100"/>
          </a:xfrm>
          <a:ln w="9525">
            <a:solidFill>
              <a:schemeClr val="tx1"/>
            </a:solidFill>
          </a:ln>
        </p:spPr>
        <p:txBody>
          <a:bodyPr lIns="108000" tIns="108000" rIns="108000" bIns="108000" anchor="b">
            <a:normAutofit/>
          </a:bodyPr>
          <a:lstStyle>
            <a:lvl1pPr marL="0" indent="0"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 smtClean="0"/>
              <a:t>Description</a:t>
            </a:r>
            <a:endParaRPr lang="en-GB" dirty="0"/>
          </a:p>
        </p:txBody>
      </p:sp>
      <p:sp>
        <p:nvSpPr>
          <p:cNvPr id="39" name="Text Placeholder 30"/>
          <p:cNvSpPr>
            <a:spLocks noGrp="1"/>
          </p:cNvSpPr>
          <p:nvPr>
            <p:ph type="body" sz="quarter" idx="25" hasCustomPrompt="1"/>
          </p:nvPr>
        </p:nvSpPr>
        <p:spPr>
          <a:xfrm>
            <a:off x="9582336" y="3517255"/>
            <a:ext cx="1992923" cy="1435100"/>
          </a:xfrm>
          <a:ln w="9525">
            <a:solidFill>
              <a:schemeClr val="tx1"/>
            </a:solidFill>
          </a:ln>
        </p:spPr>
        <p:txBody>
          <a:bodyPr lIns="108000" tIns="108000" rIns="108000" bIns="108000" anchor="b">
            <a:normAutofit/>
          </a:bodyPr>
          <a:lstStyle>
            <a:lvl1pPr marL="0" indent="0">
              <a:buNone/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 smtClean="0"/>
              <a:t>Description</a:t>
            </a:r>
            <a:endParaRPr lang="en-GB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7" hasCustomPrompt="1"/>
          </p:nvPr>
        </p:nvSpPr>
        <p:spPr>
          <a:xfrm>
            <a:off x="908539" y="5071294"/>
            <a:ext cx="1992923" cy="11868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900" baseline="0"/>
            </a:lvl1pPr>
          </a:lstStyle>
          <a:p>
            <a:pPr lvl="0"/>
            <a:r>
              <a:rPr lang="en-US" dirty="0" smtClean="0"/>
              <a:t>List components and </a:t>
            </a:r>
            <a:r>
              <a:rPr lang="en-US" dirty="0" err="1" smtClean="0"/>
              <a:t>colour</a:t>
            </a:r>
            <a:r>
              <a:rPr lang="en-US" dirty="0" smtClean="0"/>
              <a:t> code according to the legend</a:t>
            </a:r>
          </a:p>
          <a:p>
            <a:pPr lvl="0"/>
            <a:endParaRPr lang="en-GB" dirty="0"/>
          </a:p>
        </p:txBody>
      </p:sp>
      <p:sp>
        <p:nvSpPr>
          <p:cNvPr id="47" name="Text Placeholder 43"/>
          <p:cNvSpPr>
            <a:spLocks noGrp="1"/>
          </p:cNvSpPr>
          <p:nvPr>
            <p:ph type="body" sz="quarter" idx="28" hasCustomPrompt="1"/>
          </p:nvPr>
        </p:nvSpPr>
        <p:spPr>
          <a:xfrm>
            <a:off x="3076987" y="5071294"/>
            <a:ext cx="1992923" cy="11868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900" baseline="0"/>
            </a:lvl1pPr>
          </a:lstStyle>
          <a:p>
            <a:pPr lvl="0"/>
            <a:r>
              <a:rPr lang="en-US" dirty="0" smtClean="0"/>
              <a:t>List components and </a:t>
            </a:r>
            <a:r>
              <a:rPr lang="en-US" dirty="0" err="1" smtClean="0"/>
              <a:t>colour</a:t>
            </a:r>
            <a:r>
              <a:rPr lang="en-US" dirty="0" smtClean="0"/>
              <a:t> code according to the legend</a:t>
            </a:r>
          </a:p>
          <a:p>
            <a:pPr lvl="0"/>
            <a:endParaRPr lang="en-GB" dirty="0"/>
          </a:p>
        </p:txBody>
      </p:sp>
      <p:sp>
        <p:nvSpPr>
          <p:cNvPr id="48" name="Text Placeholder 43"/>
          <p:cNvSpPr>
            <a:spLocks noGrp="1"/>
          </p:cNvSpPr>
          <p:nvPr>
            <p:ph type="body" sz="quarter" idx="29" hasCustomPrompt="1"/>
          </p:nvPr>
        </p:nvSpPr>
        <p:spPr>
          <a:xfrm>
            <a:off x="5245435" y="5068148"/>
            <a:ext cx="1992923" cy="11868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900" baseline="0"/>
            </a:lvl1pPr>
          </a:lstStyle>
          <a:p>
            <a:pPr lvl="0"/>
            <a:r>
              <a:rPr lang="en-US" dirty="0" smtClean="0"/>
              <a:t>List components and </a:t>
            </a:r>
            <a:r>
              <a:rPr lang="en-US" dirty="0" err="1" smtClean="0"/>
              <a:t>colour</a:t>
            </a:r>
            <a:r>
              <a:rPr lang="en-US" dirty="0" smtClean="0"/>
              <a:t> code according to the legend</a:t>
            </a:r>
          </a:p>
          <a:p>
            <a:pPr lvl="0"/>
            <a:endParaRPr lang="en-GB" dirty="0"/>
          </a:p>
        </p:txBody>
      </p:sp>
      <p:sp>
        <p:nvSpPr>
          <p:cNvPr id="49" name="Text Placeholder 43"/>
          <p:cNvSpPr>
            <a:spLocks noGrp="1"/>
          </p:cNvSpPr>
          <p:nvPr>
            <p:ph type="body" sz="quarter" idx="30" hasCustomPrompt="1"/>
          </p:nvPr>
        </p:nvSpPr>
        <p:spPr>
          <a:xfrm>
            <a:off x="7413883" y="5068148"/>
            <a:ext cx="1992923" cy="11868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900" baseline="0"/>
            </a:lvl1pPr>
          </a:lstStyle>
          <a:p>
            <a:pPr lvl="0"/>
            <a:r>
              <a:rPr lang="en-US" dirty="0" smtClean="0"/>
              <a:t>List components and </a:t>
            </a:r>
            <a:r>
              <a:rPr lang="en-US" dirty="0" err="1" smtClean="0"/>
              <a:t>colour</a:t>
            </a:r>
            <a:r>
              <a:rPr lang="en-US" dirty="0" smtClean="0"/>
              <a:t> code according to the legend</a:t>
            </a:r>
          </a:p>
          <a:p>
            <a:pPr lvl="0"/>
            <a:endParaRPr lang="en-GB" dirty="0"/>
          </a:p>
        </p:txBody>
      </p:sp>
      <p:sp>
        <p:nvSpPr>
          <p:cNvPr id="50" name="Text Placeholder 43"/>
          <p:cNvSpPr>
            <a:spLocks noGrp="1"/>
          </p:cNvSpPr>
          <p:nvPr>
            <p:ph type="body" sz="quarter" idx="31" hasCustomPrompt="1"/>
          </p:nvPr>
        </p:nvSpPr>
        <p:spPr>
          <a:xfrm>
            <a:off x="9582331" y="5068148"/>
            <a:ext cx="1992923" cy="118683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900" baseline="0"/>
            </a:lvl1pPr>
          </a:lstStyle>
          <a:p>
            <a:pPr lvl="0"/>
            <a:r>
              <a:rPr lang="en-US" dirty="0" smtClean="0"/>
              <a:t>List components and </a:t>
            </a:r>
            <a:r>
              <a:rPr lang="en-US" dirty="0" err="1" smtClean="0"/>
              <a:t>colour</a:t>
            </a:r>
            <a:r>
              <a:rPr lang="en-US" dirty="0" smtClean="0"/>
              <a:t> code according to the legend</a:t>
            </a:r>
          </a:p>
          <a:p>
            <a:pPr lvl="0"/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08539" y="3517131"/>
            <a:ext cx="1992923" cy="211138"/>
          </a:xfrm>
        </p:spPr>
        <p:txBody>
          <a:bodyPr lIns="72000" tIns="72000" rIns="72000">
            <a:spAutoFit/>
          </a:bodyPr>
          <a:lstStyle>
            <a:lvl1pPr marL="0" indent="0">
              <a:buNone/>
              <a:defRPr sz="900" b="1"/>
            </a:lvl1pPr>
          </a:lstStyle>
          <a:p>
            <a:pPr lvl="0"/>
            <a:r>
              <a:rPr lang="en-GB" dirty="0" smtClean="0"/>
              <a:t>Discover</a:t>
            </a:r>
            <a:endParaRPr lang="en-GB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3076988" y="3517255"/>
            <a:ext cx="1992923" cy="211138"/>
          </a:xfrm>
        </p:spPr>
        <p:txBody>
          <a:bodyPr lIns="72000" tIns="72000" rIns="72000">
            <a:spAutoFit/>
          </a:bodyPr>
          <a:lstStyle>
            <a:lvl1pPr marL="0" indent="0">
              <a:buNone/>
              <a:defRPr sz="900" b="1"/>
            </a:lvl1pPr>
          </a:lstStyle>
          <a:p>
            <a:pPr lvl="0"/>
            <a:r>
              <a:rPr lang="en-GB" dirty="0" smtClean="0"/>
              <a:t>Define</a:t>
            </a:r>
            <a:endParaRPr lang="en-GB" dirty="0"/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45438" y="3517255"/>
            <a:ext cx="1992923" cy="211138"/>
          </a:xfrm>
        </p:spPr>
        <p:txBody>
          <a:bodyPr lIns="72000" tIns="72000" rIns="72000">
            <a:spAutoFit/>
          </a:bodyPr>
          <a:lstStyle>
            <a:lvl1pPr marL="0" indent="0">
              <a:buNone/>
              <a:defRPr sz="900" b="1"/>
            </a:lvl1pPr>
          </a:lstStyle>
          <a:p>
            <a:pPr lvl="0"/>
            <a:r>
              <a:rPr lang="en-GB" dirty="0" smtClean="0"/>
              <a:t>Design</a:t>
            </a:r>
            <a:endParaRPr lang="en-GB" dirty="0"/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7413887" y="3517255"/>
            <a:ext cx="1992923" cy="211138"/>
          </a:xfrm>
        </p:spPr>
        <p:txBody>
          <a:bodyPr lIns="72000" tIns="72000" rIns="72000">
            <a:spAutoFit/>
          </a:bodyPr>
          <a:lstStyle>
            <a:lvl1pPr marL="0" indent="0">
              <a:buNone/>
              <a:defRPr sz="900" b="1"/>
            </a:lvl1pPr>
          </a:lstStyle>
          <a:p>
            <a:pPr lvl="0"/>
            <a:r>
              <a:rPr lang="en-GB" dirty="0" smtClean="0"/>
              <a:t>Develop</a:t>
            </a:r>
            <a:endParaRPr lang="en-GB" dirty="0"/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9582336" y="3517255"/>
            <a:ext cx="1992923" cy="211138"/>
          </a:xfrm>
        </p:spPr>
        <p:txBody>
          <a:bodyPr lIns="72000" tIns="72000" rIns="72000">
            <a:spAutoFit/>
          </a:bodyPr>
          <a:lstStyle>
            <a:lvl1pPr marL="0" indent="0">
              <a:buNone/>
              <a:defRPr sz="900" b="1"/>
            </a:lvl1pPr>
          </a:lstStyle>
          <a:p>
            <a:pPr lvl="0"/>
            <a:r>
              <a:rPr lang="en-GB" dirty="0" smtClean="0"/>
              <a:t>Deploy</a:t>
            </a:r>
            <a:endParaRPr lang="en-GB" dirty="0"/>
          </a:p>
        </p:txBody>
      </p:sp>
      <p:sp>
        <p:nvSpPr>
          <p:cNvPr id="27" name="TextBox 26"/>
          <p:cNvSpPr txBox="1"/>
          <p:nvPr userDrawn="1"/>
        </p:nvSpPr>
        <p:spPr bwMode="gray">
          <a:xfrm>
            <a:off x="595924" y="1100623"/>
            <a:ext cx="1638478" cy="185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/>
            <a:r>
              <a:rPr lang="en-US" sz="1200" dirty="0" smtClean="0">
                <a:solidFill>
                  <a:srgbClr val="0097D9"/>
                </a:solidFill>
              </a:rPr>
              <a:t>Industry problem:</a:t>
            </a:r>
            <a:endParaRPr lang="en-US" sz="1200" dirty="0">
              <a:solidFill>
                <a:srgbClr val="0097D9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2"/>
          </p:nvPr>
        </p:nvSpPr>
        <p:spPr>
          <a:xfrm>
            <a:off x="595924" y="1318878"/>
            <a:ext cx="5479254" cy="1853378"/>
          </a:xfr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33" hasCustomPrompt="1"/>
          </p:nvPr>
        </p:nvSpPr>
        <p:spPr>
          <a:xfrm>
            <a:off x="908539" y="3262345"/>
            <a:ext cx="1992923" cy="184666"/>
          </a:xfrm>
        </p:spPr>
        <p:txBody>
          <a:bodyPr>
            <a:spAutoFit/>
          </a:bodyPr>
          <a:lstStyle>
            <a:lvl1pPr marL="0" indent="0" algn="ctr">
              <a:buFontTx/>
              <a:buNone/>
              <a:defRPr sz="1200" b="1">
                <a:solidFill>
                  <a:schemeClr val="accent2"/>
                </a:solidFill>
              </a:defRPr>
            </a:lvl1pPr>
            <a:lvl2pPr marL="210476" indent="0">
              <a:buFontTx/>
              <a:buNone/>
              <a:defRPr sz="1200"/>
            </a:lvl2pPr>
            <a:lvl3pPr marL="422814" indent="0">
              <a:buFontTx/>
              <a:buNone/>
              <a:defRPr sz="1200"/>
            </a:lvl3pPr>
            <a:lvl4pPr marL="631425" indent="0">
              <a:buFontTx/>
              <a:buNone/>
              <a:defRPr sz="1200"/>
            </a:lvl4pPr>
            <a:lvl5pPr marL="841901" indent="0">
              <a:buFontTx/>
              <a:buNone/>
              <a:defRPr sz="1200"/>
            </a:lvl5pPr>
          </a:lstStyle>
          <a:p>
            <a:pPr lvl="0"/>
            <a:r>
              <a:rPr lang="en-US" dirty="0" smtClean="0"/>
              <a:t>Problem</a:t>
            </a:r>
            <a:endParaRPr lang="en-GB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3076987" y="3261343"/>
            <a:ext cx="1992923" cy="184666"/>
          </a:xfrm>
        </p:spPr>
        <p:txBody>
          <a:bodyPr>
            <a:spAutoFit/>
          </a:bodyPr>
          <a:lstStyle>
            <a:lvl1pPr marL="0" indent="0" algn="ctr">
              <a:buFontTx/>
              <a:buNone/>
              <a:defRPr sz="1200" b="1">
                <a:solidFill>
                  <a:schemeClr val="accent2"/>
                </a:solidFill>
              </a:defRPr>
            </a:lvl1pPr>
            <a:lvl2pPr marL="210476" indent="0">
              <a:buFontTx/>
              <a:buNone/>
              <a:defRPr sz="1200"/>
            </a:lvl2pPr>
            <a:lvl3pPr marL="422814" indent="0">
              <a:buFontTx/>
              <a:buNone/>
              <a:defRPr sz="1200"/>
            </a:lvl3pPr>
            <a:lvl4pPr marL="631425" indent="0">
              <a:buFontTx/>
              <a:buNone/>
              <a:defRPr sz="1200"/>
            </a:lvl4pPr>
            <a:lvl5pPr marL="841901" indent="0">
              <a:buFontTx/>
              <a:buNone/>
              <a:defRPr sz="1200"/>
            </a:lvl5pPr>
          </a:lstStyle>
          <a:p>
            <a:pPr lvl="0"/>
            <a:r>
              <a:rPr lang="en-US" dirty="0" smtClean="0"/>
              <a:t>Problem</a:t>
            </a:r>
            <a:endParaRPr lang="en-GB" dirty="0"/>
          </a:p>
        </p:txBody>
      </p:sp>
      <p:sp>
        <p:nvSpPr>
          <p:cNvPr id="41" name="Content Placeholder 13"/>
          <p:cNvSpPr>
            <a:spLocks noGrp="1"/>
          </p:cNvSpPr>
          <p:nvPr>
            <p:ph sz="quarter" idx="35" hasCustomPrompt="1"/>
          </p:nvPr>
        </p:nvSpPr>
        <p:spPr>
          <a:xfrm>
            <a:off x="5245438" y="3264654"/>
            <a:ext cx="1992923" cy="184666"/>
          </a:xfrm>
        </p:spPr>
        <p:txBody>
          <a:bodyPr>
            <a:spAutoFit/>
          </a:bodyPr>
          <a:lstStyle>
            <a:lvl1pPr marL="0" indent="0" algn="ctr">
              <a:buFontTx/>
              <a:buNone/>
              <a:defRPr sz="1200" b="1">
                <a:solidFill>
                  <a:schemeClr val="accent2"/>
                </a:solidFill>
              </a:defRPr>
            </a:lvl1pPr>
            <a:lvl2pPr marL="210476" indent="0">
              <a:buFontTx/>
              <a:buNone/>
              <a:defRPr sz="1200"/>
            </a:lvl2pPr>
            <a:lvl3pPr marL="422814" indent="0">
              <a:buFontTx/>
              <a:buNone/>
              <a:defRPr sz="1200"/>
            </a:lvl3pPr>
            <a:lvl4pPr marL="631425" indent="0">
              <a:buFontTx/>
              <a:buNone/>
              <a:defRPr sz="1200"/>
            </a:lvl4pPr>
            <a:lvl5pPr marL="841901" indent="0">
              <a:buFontTx/>
              <a:buNone/>
              <a:defRPr sz="1200"/>
            </a:lvl5pPr>
          </a:lstStyle>
          <a:p>
            <a:pPr lvl="0"/>
            <a:r>
              <a:rPr lang="en-US" dirty="0" smtClean="0"/>
              <a:t>Problem</a:t>
            </a:r>
            <a:endParaRPr lang="en-GB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7413883" y="3264654"/>
            <a:ext cx="1992923" cy="184666"/>
          </a:xfrm>
        </p:spPr>
        <p:txBody>
          <a:bodyPr>
            <a:spAutoFit/>
          </a:bodyPr>
          <a:lstStyle>
            <a:lvl1pPr marL="0" indent="0" algn="ctr">
              <a:buFontTx/>
              <a:buNone/>
              <a:defRPr sz="1200" b="1">
                <a:solidFill>
                  <a:schemeClr val="accent2"/>
                </a:solidFill>
              </a:defRPr>
            </a:lvl1pPr>
            <a:lvl2pPr marL="210476" indent="0">
              <a:buFontTx/>
              <a:buNone/>
              <a:defRPr sz="1200"/>
            </a:lvl2pPr>
            <a:lvl3pPr marL="422814" indent="0">
              <a:buFontTx/>
              <a:buNone/>
              <a:defRPr sz="1200"/>
            </a:lvl3pPr>
            <a:lvl4pPr marL="631425" indent="0">
              <a:buFontTx/>
              <a:buNone/>
              <a:defRPr sz="1200"/>
            </a:lvl4pPr>
            <a:lvl5pPr marL="841901" indent="0">
              <a:buFontTx/>
              <a:buNone/>
              <a:defRPr sz="1200"/>
            </a:lvl5pPr>
          </a:lstStyle>
          <a:p>
            <a:pPr lvl="0"/>
            <a:r>
              <a:rPr lang="en-US" dirty="0" smtClean="0"/>
              <a:t>Problem</a:t>
            </a:r>
            <a:endParaRPr lang="en-GB" dirty="0"/>
          </a:p>
        </p:txBody>
      </p:sp>
      <p:sp>
        <p:nvSpPr>
          <p:cNvPr id="43" name="Content Placeholder 13"/>
          <p:cNvSpPr>
            <a:spLocks noGrp="1"/>
          </p:cNvSpPr>
          <p:nvPr>
            <p:ph sz="quarter" idx="37" hasCustomPrompt="1"/>
          </p:nvPr>
        </p:nvSpPr>
        <p:spPr>
          <a:xfrm>
            <a:off x="9582329" y="3263444"/>
            <a:ext cx="1992923" cy="184666"/>
          </a:xfrm>
        </p:spPr>
        <p:txBody>
          <a:bodyPr>
            <a:spAutoFit/>
          </a:bodyPr>
          <a:lstStyle>
            <a:lvl1pPr marL="0" indent="0" algn="ctr">
              <a:buFontTx/>
              <a:buNone/>
              <a:defRPr sz="1200" b="1">
                <a:solidFill>
                  <a:schemeClr val="accent2"/>
                </a:solidFill>
              </a:defRPr>
            </a:lvl1pPr>
            <a:lvl2pPr marL="210476" indent="0">
              <a:buFontTx/>
              <a:buNone/>
              <a:defRPr sz="1200"/>
            </a:lvl2pPr>
            <a:lvl3pPr marL="422814" indent="0">
              <a:buFontTx/>
              <a:buNone/>
              <a:defRPr sz="1200"/>
            </a:lvl3pPr>
            <a:lvl4pPr marL="631425" indent="0">
              <a:buFontTx/>
              <a:buNone/>
              <a:defRPr sz="1200"/>
            </a:lvl4pPr>
            <a:lvl5pPr marL="841901" indent="0">
              <a:buFontTx/>
              <a:buNone/>
              <a:defRPr sz="1200"/>
            </a:lvl5pPr>
          </a:lstStyle>
          <a:p>
            <a:pPr lvl="0"/>
            <a:r>
              <a:rPr lang="en-US" dirty="0" smtClean="0"/>
              <a:t>Problem</a:t>
            </a:r>
            <a:endParaRPr lang="en-GB" dirty="0"/>
          </a:p>
        </p:txBody>
      </p:sp>
      <p:sp>
        <p:nvSpPr>
          <p:cNvPr id="46" name="Text Placeholder 6"/>
          <p:cNvSpPr>
            <a:spLocks noGrp="1"/>
          </p:cNvSpPr>
          <p:nvPr>
            <p:ph type="body" sz="quarter" idx="38" hasCustomPrompt="1"/>
          </p:nvPr>
        </p:nvSpPr>
        <p:spPr>
          <a:xfrm>
            <a:off x="7413883" y="1121387"/>
            <a:ext cx="4161369" cy="428486"/>
          </a:xfrm>
        </p:spPr>
        <p:txBody>
          <a:bodyPr>
            <a:normAutofit/>
          </a:bodyPr>
          <a:lstStyle>
            <a:lvl1pPr marL="0" indent="0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err="1" smtClean="0"/>
              <a:t>xxxx</a:t>
            </a:r>
            <a:endParaRPr lang="en-GB" dirty="0"/>
          </a:p>
        </p:txBody>
      </p:sp>
      <p:sp>
        <p:nvSpPr>
          <p:cNvPr id="51" name="TextBox 50"/>
          <p:cNvSpPr txBox="1"/>
          <p:nvPr userDrawn="1"/>
        </p:nvSpPr>
        <p:spPr bwMode="gray">
          <a:xfrm>
            <a:off x="6241896" y="1100623"/>
            <a:ext cx="1638478" cy="185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/>
            <a:r>
              <a:rPr lang="en-US" sz="1200" dirty="0" smtClean="0">
                <a:solidFill>
                  <a:srgbClr val="0097D9"/>
                </a:solidFill>
              </a:rPr>
              <a:t>Target client:</a:t>
            </a:r>
            <a:endParaRPr lang="en-US" sz="1200" dirty="0">
              <a:solidFill>
                <a:srgbClr val="0097D9"/>
              </a:solidFill>
            </a:endParaRPr>
          </a:p>
        </p:txBody>
      </p:sp>
      <p:sp>
        <p:nvSpPr>
          <p:cNvPr id="52" name="TextBox 51"/>
          <p:cNvSpPr txBox="1"/>
          <p:nvPr userDrawn="1"/>
        </p:nvSpPr>
        <p:spPr bwMode="gray">
          <a:xfrm>
            <a:off x="6241897" y="1602207"/>
            <a:ext cx="1638478" cy="185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/>
            <a:r>
              <a:rPr lang="en-US" sz="1200" dirty="0" smtClean="0">
                <a:solidFill>
                  <a:srgbClr val="0097D9"/>
                </a:solidFill>
              </a:rPr>
              <a:t>Target buyer:</a:t>
            </a:r>
            <a:endParaRPr lang="en-US" sz="1200" dirty="0">
              <a:solidFill>
                <a:srgbClr val="0097D9"/>
              </a:solidFill>
            </a:endParaRPr>
          </a:p>
        </p:txBody>
      </p:sp>
      <p:sp>
        <p:nvSpPr>
          <p:cNvPr id="53" name="TextBox 52"/>
          <p:cNvSpPr txBox="1"/>
          <p:nvPr userDrawn="1"/>
        </p:nvSpPr>
        <p:spPr bwMode="gray">
          <a:xfrm>
            <a:off x="6241898" y="2103151"/>
            <a:ext cx="1638478" cy="185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/>
            <a:r>
              <a:rPr lang="en-US" sz="1200" dirty="0" smtClean="0">
                <a:solidFill>
                  <a:srgbClr val="0097D9"/>
                </a:solidFill>
              </a:rPr>
              <a:t>Key words:</a:t>
            </a:r>
            <a:endParaRPr lang="en-US" sz="1200" dirty="0">
              <a:solidFill>
                <a:srgbClr val="0097D9"/>
              </a:solidFill>
            </a:endParaRPr>
          </a:p>
        </p:txBody>
      </p:sp>
      <p:sp>
        <p:nvSpPr>
          <p:cNvPr id="54" name="TextBox 53"/>
          <p:cNvSpPr txBox="1"/>
          <p:nvPr userDrawn="1"/>
        </p:nvSpPr>
        <p:spPr bwMode="gray">
          <a:xfrm>
            <a:off x="6241897" y="2605375"/>
            <a:ext cx="1638478" cy="185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/>
            <a:r>
              <a:rPr lang="en-US" sz="1200" dirty="0" smtClean="0">
                <a:solidFill>
                  <a:srgbClr val="0097D9"/>
                </a:solidFill>
              </a:rPr>
              <a:t>Case studies:</a:t>
            </a:r>
            <a:endParaRPr lang="en-US" sz="1200" dirty="0">
              <a:solidFill>
                <a:srgbClr val="0097D9"/>
              </a:solidFill>
            </a:endParaRPr>
          </a:p>
        </p:txBody>
      </p:sp>
      <p:sp>
        <p:nvSpPr>
          <p:cNvPr id="55" name="Text Placeholder 6"/>
          <p:cNvSpPr>
            <a:spLocks noGrp="1"/>
          </p:cNvSpPr>
          <p:nvPr>
            <p:ph type="body" sz="quarter" idx="39" hasCustomPrompt="1"/>
          </p:nvPr>
        </p:nvSpPr>
        <p:spPr>
          <a:xfrm>
            <a:off x="7413883" y="1628890"/>
            <a:ext cx="4161369" cy="428486"/>
          </a:xfrm>
        </p:spPr>
        <p:txBody>
          <a:bodyPr>
            <a:normAutofit/>
          </a:bodyPr>
          <a:lstStyle>
            <a:lvl1pPr marL="0" indent="0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err="1" smtClean="0"/>
              <a:t>xxxx</a:t>
            </a:r>
            <a:endParaRPr lang="en-GB" dirty="0"/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7413883" y="2125500"/>
            <a:ext cx="4161369" cy="428486"/>
          </a:xfrm>
        </p:spPr>
        <p:txBody>
          <a:bodyPr>
            <a:normAutofit/>
          </a:bodyPr>
          <a:lstStyle>
            <a:lvl1pPr marL="0" indent="0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err="1" smtClean="0"/>
              <a:t>xxxx</a:t>
            </a:r>
            <a:endParaRPr lang="en-GB" dirty="0"/>
          </a:p>
        </p:txBody>
      </p:sp>
      <p:sp>
        <p:nvSpPr>
          <p:cNvPr id="57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7413883" y="2619802"/>
            <a:ext cx="4161369" cy="548899"/>
          </a:xfrm>
        </p:spPr>
        <p:txBody>
          <a:bodyPr>
            <a:normAutofit/>
          </a:bodyPr>
          <a:lstStyle>
            <a:lvl1pPr marL="0" indent="0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err="1" smtClean="0"/>
              <a:t>xxxx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8268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1" y="990000"/>
            <a:ext cx="12192000" cy="58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301751" y="1961061"/>
            <a:ext cx="6976533" cy="200055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300" cap="all" spc="117" baseline="0">
                <a:solidFill>
                  <a:schemeClr val="bg1"/>
                </a:solidFill>
              </a:defRPr>
            </a:lvl1pPr>
            <a:lvl2pPr marL="210476" indent="0">
              <a:buFontTx/>
              <a:buNone/>
              <a:defRPr/>
            </a:lvl2pPr>
            <a:lvl3pPr marL="422814" indent="0">
              <a:buFontTx/>
              <a:buNone/>
              <a:defRPr/>
            </a:lvl3pPr>
            <a:lvl4pPr marL="631425" indent="0">
              <a:buFontTx/>
              <a:buNone/>
              <a:defRPr/>
            </a:lvl4pPr>
            <a:lvl5pPr marL="841901" indent="0">
              <a:buFontTx/>
              <a:buNone/>
              <a:defRPr/>
            </a:lvl5pPr>
          </a:lstStyle>
          <a:p>
            <a:pPr lvl="0"/>
            <a:r>
              <a:rPr lang="en-GB" noProof="0" dirty="0" smtClean="0"/>
              <a:t>Optional Text</a:t>
            </a:r>
          </a:p>
        </p:txBody>
      </p:sp>
      <p:sp>
        <p:nvSpPr>
          <p:cNvPr id="10" name="Freihandform 9"/>
          <p:cNvSpPr/>
          <p:nvPr userDrawn="1"/>
        </p:nvSpPr>
        <p:spPr bwMode="gray">
          <a:xfrm>
            <a:off x="876303" y="1602037"/>
            <a:ext cx="1008000" cy="96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508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 defTabSz="804649"/>
            <a:endParaRPr lang="de-DE" sz="12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257303" y="2317465"/>
            <a:ext cx="7020982" cy="1410643"/>
          </a:xfrm>
        </p:spPr>
        <p:txBody>
          <a:bodyPr anchor="t"/>
          <a:lstStyle>
            <a:lvl1pPr algn="l">
              <a:lnSpc>
                <a:spcPts val="5515"/>
              </a:lnSpc>
              <a:defRPr sz="530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Title</a:t>
            </a:r>
            <a:br>
              <a:rPr lang="en-GB" noProof="0" dirty="0" smtClean="0"/>
            </a:br>
            <a:r>
              <a:rPr lang="en-GB" noProof="0" dirty="0" smtClean="0"/>
              <a:t>two-line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301751" y="6014978"/>
            <a:ext cx="6976533" cy="400110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</a:defRPr>
            </a:lvl1pPr>
            <a:lvl2pPr marL="402325" indent="0" algn="ctr">
              <a:buNone/>
              <a:defRPr sz="1800"/>
            </a:lvl2pPr>
            <a:lvl3pPr marL="804649" indent="0" algn="ctr">
              <a:buNone/>
              <a:defRPr sz="1600"/>
            </a:lvl3pPr>
            <a:lvl4pPr marL="1206974" indent="0" algn="ctr">
              <a:buNone/>
              <a:defRPr sz="1400"/>
            </a:lvl4pPr>
            <a:lvl5pPr marL="1609298" indent="0" algn="ctr">
              <a:buNone/>
              <a:defRPr sz="1400"/>
            </a:lvl5pPr>
            <a:lvl6pPr marL="2011623" indent="0" algn="ctr">
              <a:buNone/>
              <a:defRPr sz="1400"/>
            </a:lvl6pPr>
            <a:lvl7pPr marL="2413947" indent="0" algn="ctr">
              <a:buNone/>
              <a:defRPr sz="1400"/>
            </a:lvl7pPr>
            <a:lvl8pPr marL="2816272" indent="0" algn="ctr">
              <a:buNone/>
              <a:defRPr sz="1400"/>
            </a:lvl8pPr>
            <a:lvl9pPr marL="3218597" indent="0" algn="ctr">
              <a:buNone/>
              <a:defRPr sz="1400"/>
            </a:lvl9pPr>
          </a:lstStyle>
          <a:p>
            <a:r>
              <a:rPr lang="de-DE" dirty="0" smtClean="0"/>
              <a:t>Name</a:t>
            </a:r>
          </a:p>
          <a:p>
            <a:r>
              <a:rPr lang="de-DE" dirty="0" smtClean="0"/>
              <a:t>Date</a:t>
            </a:r>
            <a:endParaRPr lang="en-US" dirty="0"/>
          </a:p>
        </p:txBody>
      </p:sp>
      <p:pic>
        <p:nvPicPr>
          <p:cNvPr id="8" name="Grafik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58" y="336659"/>
            <a:ext cx="1800000" cy="33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0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0" y="990000"/>
            <a:ext cx="12192000" cy="58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309570" y="1957885"/>
            <a:ext cx="10299278" cy="200055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300" cap="all" spc="117" baseline="0">
                <a:solidFill>
                  <a:schemeClr val="bg1"/>
                </a:solidFill>
              </a:defRPr>
            </a:lvl1pPr>
            <a:lvl2pPr marL="210476" indent="0">
              <a:buFontTx/>
              <a:buNone/>
              <a:defRPr/>
            </a:lvl2pPr>
            <a:lvl3pPr marL="422814" indent="0">
              <a:buFontTx/>
              <a:buNone/>
              <a:defRPr/>
            </a:lvl3pPr>
            <a:lvl4pPr marL="631425" indent="0">
              <a:buFontTx/>
              <a:buNone/>
              <a:defRPr/>
            </a:lvl4pPr>
            <a:lvl5pPr marL="841901" indent="0">
              <a:buFontTx/>
              <a:buNone/>
              <a:defRPr/>
            </a:lvl5pPr>
          </a:lstStyle>
          <a:p>
            <a:pPr lvl="0"/>
            <a:r>
              <a:rPr lang="en-GB" noProof="0" dirty="0" smtClean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306396" y="2266184"/>
            <a:ext cx="10280651" cy="4020316"/>
          </a:xfrm>
        </p:spPr>
        <p:txBody>
          <a:bodyPr/>
          <a:lstStyle>
            <a:lvl1pPr marL="402325" indent="-402325">
              <a:buClrTx/>
              <a:buFont typeface="+mj-lt"/>
              <a:buAutoNum type="arabicPeriod"/>
              <a:defRPr sz="3100" b="0" baseline="0">
                <a:solidFill>
                  <a:schemeClr val="bg1"/>
                </a:solidFill>
              </a:defRPr>
            </a:lvl1pPr>
            <a:lvl2pPr marL="478692" indent="-268216">
              <a:buClrTx/>
              <a:buFont typeface="+mj-lt"/>
              <a:buAutoNum type="arabicPeriod"/>
              <a:defRPr sz="2100" b="0">
                <a:solidFill>
                  <a:schemeClr val="bg1"/>
                </a:solidFill>
              </a:defRPr>
            </a:lvl2pPr>
            <a:lvl3pPr marL="691030" indent="-268216">
              <a:buClrTx/>
              <a:buFont typeface="+mj-lt"/>
              <a:buAutoNum type="arabicPeriod"/>
              <a:defRPr sz="1600" b="0">
                <a:solidFill>
                  <a:schemeClr val="bg1"/>
                </a:solidFill>
              </a:defRPr>
            </a:lvl3pPr>
            <a:lvl4pPr marL="899642" indent="-268216">
              <a:buClrTx/>
              <a:buFont typeface="+mj-lt"/>
              <a:buAutoNum type="arabicPeriod"/>
              <a:defRPr b="0" baseline="0">
                <a:solidFill>
                  <a:schemeClr val="bg1"/>
                </a:solidFill>
              </a:defRPr>
            </a:lvl4pPr>
            <a:lvl5pPr marL="1110118" indent="-268216">
              <a:buClrTx/>
              <a:buFont typeface="+mj-lt"/>
              <a:buAutoNum type="arabicPeriod"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  <p:sp>
        <p:nvSpPr>
          <p:cNvPr id="7" name="Freihandform 6"/>
          <p:cNvSpPr/>
          <p:nvPr userDrawn="1"/>
        </p:nvSpPr>
        <p:spPr bwMode="gray">
          <a:xfrm>
            <a:off x="875324" y="1600142"/>
            <a:ext cx="1008000" cy="96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508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 defTabSz="804649"/>
            <a:endParaRPr lang="de-DE" sz="1200" dirty="0">
              <a:solidFill>
                <a:prstClr val="white"/>
              </a:solidFill>
            </a:endParaRPr>
          </a:p>
        </p:txBody>
      </p:sp>
      <p:pic>
        <p:nvPicPr>
          <p:cNvPr id="10" name="Grafik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58" y="336659"/>
            <a:ext cx="1800000" cy="33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05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221" userDrawn="1">
          <p15:clr>
            <a:srgbClr val="C35E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0" y="990000"/>
            <a:ext cx="12192000" cy="58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300775" y="1959166"/>
            <a:ext cx="6976533" cy="200055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300" cap="all" spc="117" baseline="0">
                <a:solidFill>
                  <a:schemeClr val="bg1"/>
                </a:solidFill>
              </a:defRPr>
            </a:lvl1pPr>
            <a:lvl2pPr marL="210476" indent="0">
              <a:buFontTx/>
              <a:buNone/>
              <a:defRPr/>
            </a:lvl2pPr>
            <a:lvl3pPr marL="422814" indent="0">
              <a:buFontTx/>
              <a:buNone/>
              <a:defRPr/>
            </a:lvl3pPr>
            <a:lvl4pPr marL="631425" indent="0">
              <a:buFontTx/>
              <a:buNone/>
              <a:defRPr/>
            </a:lvl4pPr>
            <a:lvl5pPr marL="841901" indent="0">
              <a:buFontTx/>
              <a:buNone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</p:txBody>
      </p:sp>
      <p:sp>
        <p:nvSpPr>
          <p:cNvPr id="10" name="Freihandform 9"/>
          <p:cNvSpPr/>
          <p:nvPr userDrawn="1"/>
        </p:nvSpPr>
        <p:spPr bwMode="gray">
          <a:xfrm>
            <a:off x="875324" y="1600142"/>
            <a:ext cx="1008000" cy="96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508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 defTabSz="804649"/>
            <a:endParaRPr lang="de-DE" sz="1200" dirty="0">
              <a:solidFill>
                <a:prstClr val="white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256325" y="2315568"/>
            <a:ext cx="7020982" cy="1446550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4700">
                <a:solidFill>
                  <a:schemeClr val="bg1"/>
                </a:solidFill>
              </a:defRPr>
            </a:lvl1pPr>
            <a:lvl2pPr marL="210476" indent="0">
              <a:buFontTx/>
              <a:buNone/>
              <a:defRPr/>
            </a:lvl2pPr>
            <a:lvl3pPr marL="422814" indent="0">
              <a:buFontTx/>
              <a:buNone/>
              <a:defRPr/>
            </a:lvl3pPr>
            <a:lvl4pPr marL="631425" indent="0">
              <a:buFontTx/>
              <a:buNone/>
              <a:defRPr/>
            </a:lvl4pPr>
            <a:lvl5pPr marL="841901" indent="0">
              <a:buFontTx/>
              <a:buNone/>
              <a:defRPr/>
            </a:lvl5pPr>
          </a:lstStyle>
          <a:p>
            <a:pPr lvl="0"/>
            <a:r>
              <a:rPr lang="en-GB" noProof="0" dirty="0" smtClean="0"/>
              <a:t>Edit text master format here</a:t>
            </a:r>
          </a:p>
        </p:txBody>
      </p:sp>
      <p:pic>
        <p:nvPicPr>
          <p:cNvPr id="8" name="Grafik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58" y="336659"/>
            <a:ext cx="1800000" cy="33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9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221" userDrawn="1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 smtClean="0">
              <a:solidFill>
                <a:srgbClr val="213E7F"/>
              </a:solidFill>
            </a:endParaRPr>
          </a:p>
        </p:txBody>
      </p:sp>
      <p:sp>
        <p:nvSpPr>
          <p:cNvPr id="4" name="Textplatzhalter 3"/>
          <p:cNvSpPr txBox="1">
            <a:spLocks noChangeAspect="1"/>
          </p:cNvSpPr>
          <p:nvPr userDrawn="1"/>
        </p:nvSpPr>
        <p:spPr>
          <a:xfrm>
            <a:off x="9781502" y="336659"/>
            <a:ext cx="1800000" cy="333407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804649" rtl="0" eaLnBrk="1" latinLnBrk="0" hangingPunct="1">
              <a:lnSpc>
                <a:spcPct val="100000"/>
              </a:lnSpc>
              <a:spcBef>
                <a:spcPts val="704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2814" indent="-212338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1427" indent="-208613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901" indent="-210476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54239" indent="-212338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12785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15110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17434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19759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534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 smtClean="0">
              <a:solidFill>
                <a:srgbClr val="213E7F"/>
              </a:solidFill>
            </a:endParaRPr>
          </a:p>
        </p:txBody>
      </p:sp>
      <p:sp>
        <p:nvSpPr>
          <p:cNvPr id="4" name="Textplatzhalter 3"/>
          <p:cNvSpPr txBox="1">
            <a:spLocks noChangeAspect="1"/>
          </p:cNvSpPr>
          <p:nvPr userDrawn="1"/>
        </p:nvSpPr>
        <p:spPr>
          <a:xfrm>
            <a:off x="9781502" y="336659"/>
            <a:ext cx="1800000" cy="333407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804649" rtl="0" eaLnBrk="1" latinLnBrk="0" hangingPunct="1">
              <a:lnSpc>
                <a:spcPct val="100000"/>
              </a:lnSpc>
              <a:spcBef>
                <a:spcPts val="704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2814" indent="-212338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1427" indent="-208613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901" indent="-210476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54239" indent="-212338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12785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15110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17434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19759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361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1" y="990000"/>
            <a:ext cx="12192000" cy="58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301751" y="1961061"/>
            <a:ext cx="6976533" cy="200055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300" cap="all" spc="117" baseline="0">
                <a:solidFill>
                  <a:schemeClr val="bg1"/>
                </a:solidFill>
              </a:defRPr>
            </a:lvl1pPr>
            <a:lvl2pPr marL="210476" indent="0">
              <a:buFontTx/>
              <a:buNone/>
              <a:defRPr/>
            </a:lvl2pPr>
            <a:lvl3pPr marL="422814" indent="0">
              <a:buFontTx/>
              <a:buNone/>
              <a:defRPr/>
            </a:lvl3pPr>
            <a:lvl4pPr marL="631425" indent="0">
              <a:buFontTx/>
              <a:buNone/>
              <a:defRPr/>
            </a:lvl4pPr>
            <a:lvl5pPr marL="841901" indent="0">
              <a:buFontTx/>
              <a:buNone/>
              <a:defRPr/>
            </a:lvl5pPr>
          </a:lstStyle>
          <a:p>
            <a:pPr lvl="0"/>
            <a:r>
              <a:rPr lang="en-GB" noProof="0" dirty="0" smtClean="0"/>
              <a:t>Optional Text</a:t>
            </a:r>
          </a:p>
        </p:txBody>
      </p:sp>
      <p:sp>
        <p:nvSpPr>
          <p:cNvPr id="10" name="Freihandform 9"/>
          <p:cNvSpPr/>
          <p:nvPr userDrawn="1"/>
        </p:nvSpPr>
        <p:spPr bwMode="gray">
          <a:xfrm>
            <a:off x="876303" y="1602037"/>
            <a:ext cx="1008000" cy="96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508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 defTabSz="804649"/>
            <a:endParaRPr lang="de-DE" sz="12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257303" y="2317465"/>
            <a:ext cx="7020982" cy="1410643"/>
          </a:xfrm>
        </p:spPr>
        <p:txBody>
          <a:bodyPr anchor="t"/>
          <a:lstStyle>
            <a:lvl1pPr algn="l">
              <a:lnSpc>
                <a:spcPts val="5515"/>
              </a:lnSpc>
              <a:defRPr sz="530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Title</a:t>
            </a:r>
            <a:br>
              <a:rPr lang="en-GB" noProof="0" dirty="0" smtClean="0"/>
            </a:br>
            <a:r>
              <a:rPr lang="en-GB" noProof="0" dirty="0" smtClean="0"/>
              <a:t>two-line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301751" y="6014978"/>
            <a:ext cx="6976533" cy="400110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</a:defRPr>
            </a:lvl1pPr>
            <a:lvl2pPr marL="402325" indent="0" algn="ctr">
              <a:buNone/>
              <a:defRPr sz="1800"/>
            </a:lvl2pPr>
            <a:lvl3pPr marL="804649" indent="0" algn="ctr">
              <a:buNone/>
              <a:defRPr sz="1600"/>
            </a:lvl3pPr>
            <a:lvl4pPr marL="1206974" indent="0" algn="ctr">
              <a:buNone/>
              <a:defRPr sz="1400"/>
            </a:lvl4pPr>
            <a:lvl5pPr marL="1609298" indent="0" algn="ctr">
              <a:buNone/>
              <a:defRPr sz="1400"/>
            </a:lvl5pPr>
            <a:lvl6pPr marL="2011623" indent="0" algn="ctr">
              <a:buNone/>
              <a:defRPr sz="1400"/>
            </a:lvl6pPr>
            <a:lvl7pPr marL="2413947" indent="0" algn="ctr">
              <a:buNone/>
              <a:defRPr sz="1400"/>
            </a:lvl7pPr>
            <a:lvl8pPr marL="2816272" indent="0" algn="ctr">
              <a:buNone/>
              <a:defRPr sz="1400"/>
            </a:lvl8pPr>
            <a:lvl9pPr marL="3218597" indent="0" algn="ctr">
              <a:buNone/>
              <a:defRPr sz="1400"/>
            </a:lvl9pPr>
          </a:lstStyle>
          <a:p>
            <a:r>
              <a:rPr lang="de-DE" dirty="0" smtClean="0"/>
              <a:t>Name</a:t>
            </a:r>
          </a:p>
          <a:p>
            <a:r>
              <a:rPr lang="de-DE" dirty="0" smtClean="0"/>
              <a:t>Date</a:t>
            </a:r>
            <a:endParaRPr lang="en-US" dirty="0"/>
          </a:p>
        </p:txBody>
      </p:sp>
      <p:pic>
        <p:nvPicPr>
          <p:cNvPr id="8" name="Grafik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58" y="336659"/>
            <a:ext cx="1800000" cy="33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34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 smtClean="0">
              <a:solidFill>
                <a:srgbClr val="213E7F"/>
              </a:solidFill>
            </a:endParaRPr>
          </a:p>
        </p:txBody>
      </p:sp>
      <p:sp>
        <p:nvSpPr>
          <p:cNvPr id="4" name="Textplatzhalter 3"/>
          <p:cNvSpPr txBox="1">
            <a:spLocks noChangeAspect="1"/>
          </p:cNvSpPr>
          <p:nvPr userDrawn="1"/>
        </p:nvSpPr>
        <p:spPr>
          <a:xfrm>
            <a:off x="9781502" y="336659"/>
            <a:ext cx="1800000" cy="333407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804649" rtl="0" eaLnBrk="1" latinLnBrk="0" hangingPunct="1">
              <a:lnSpc>
                <a:spcPct val="100000"/>
              </a:lnSpc>
              <a:spcBef>
                <a:spcPts val="704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2814" indent="-212338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1427" indent="-208613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901" indent="-210476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54239" indent="-212338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12785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15110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17434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19759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793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93723" y="1323974"/>
            <a:ext cx="10992738" cy="4767225"/>
          </a:xfrm>
        </p:spPr>
        <p:txBody>
          <a:bodyPr/>
          <a:lstStyle/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5924" y="252027"/>
            <a:ext cx="8647723" cy="138499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900" b="0" cap="all" spc="11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 smtClean="0"/>
              <a:t>tracker</a:t>
            </a:r>
            <a:endParaRPr lang="en-GB" noProof="0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gray">
          <a:xfrm>
            <a:off x="595924" y="411475"/>
            <a:ext cx="8647723" cy="2564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36498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95601" y="1323975"/>
            <a:ext cx="5391962" cy="4755514"/>
          </a:xfrm>
        </p:spPr>
        <p:txBody>
          <a:bodyPr/>
          <a:lstStyle/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4" hasCustomPrompt="1"/>
          </p:nvPr>
        </p:nvSpPr>
        <p:spPr bwMode="gray">
          <a:xfrm>
            <a:off x="6207370" y="1323975"/>
            <a:ext cx="5392617" cy="4757894"/>
          </a:xfrm>
        </p:spPr>
        <p:txBody>
          <a:bodyPr/>
          <a:lstStyle/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5924" y="252027"/>
            <a:ext cx="8647723" cy="138499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900" b="0" cap="all" spc="11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 smtClean="0"/>
              <a:t>tracker</a:t>
            </a:r>
            <a:endParaRPr lang="en-GB" noProof="0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gray">
          <a:xfrm>
            <a:off x="595924" y="411475"/>
            <a:ext cx="8647723" cy="2564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19792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2 column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595924" y="1323975"/>
            <a:ext cx="5391958" cy="4770438"/>
          </a:xfrm>
          <a:solidFill>
            <a:schemeClr val="tx2"/>
          </a:solidFill>
          <a:ln>
            <a:noFill/>
          </a:ln>
        </p:spPr>
        <p:txBody>
          <a:bodyPr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GB" noProof="0" dirty="0" smtClean="0"/>
              <a:t>Click to insert image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4" hasCustomPrompt="1"/>
          </p:nvPr>
        </p:nvSpPr>
        <p:spPr bwMode="gray">
          <a:xfrm>
            <a:off x="6207370" y="1323975"/>
            <a:ext cx="5392615" cy="47704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5924" y="252027"/>
            <a:ext cx="8647723" cy="138499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900" b="0" cap="all" spc="11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 smtClean="0"/>
              <a:t>tracker</a:t>
            </a:r>
            <a:endParaRPr lang="en-GB" noProof="0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 bwMode="gray">
          <a:xfrm>
            <a:off x="595924" y="411475"/>
            <a:ext cx="8647723" cy="2564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1458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5924" y="252027"/>
            <a:ext cx="8647723" cy="138499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900" b="0" cap="all" spc="11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noProof="0" dirty="0" err="1" smtClean="0"/>
              <a:t>Tracker</a:t>
            </a:r>
            <a:endParaRPr lang="en-GB" noProof="0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595924" y="411475"/>
            <a:ext cx="8647723" cy="2564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/>
            </a:lvl1pPr>
          </a:lstStyle>
          <a:p>
            <a:r>
              <a:rPr lang="en-GB" noProof="0" dirty="0" smtClean="0"/>
              <a:t>Action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47290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6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1" y="990000"/>
            <a:ext cx="12192000" cy="58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9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think-cell Folie" r:id="rId5" imgW="360" imgH="360" progId="">
                  <p:embed/>
                </p:oleObj>
              </mc:Choice>
              <mc:Fallback>
                <p:oleObj name="think-cell Folie" r:id="rId5" imgW="360" imgH="360" progId="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2118"/>
                        <a:ext cx="2116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ihandform 9"/>
          <p:cNvSpPr/>
          <p:nvPr userDrawn="1"/>
        </p:nvSpPr>
        <p:spPr bwMode="gray">
          <a:xfrm>
            <a:off x="875259" y="1602375"/>
            <a:ext cx="1008000" cy="96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508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 defTabSz="804649"/>
            <a:endParaRPr lang="de-DE" sz="1200" dirty="0">
              <a:solidFill>
                <a:prstClr val="white"/>
              </a:solidFill>
            </a:endParaRPr>
          </a:p>
        </p:txBody>
      </p:sp>
      <p:sp>
        <p:nvSpPr>
          <p:cNvPr id="9" name="Textfeld 8"/>
          <p:cNvSpPr txBox="1"/>
          <p:nvPr userDrawn="1"/>
        </p:nvSpPr>
        <p:spPr bwMode="gray">
          <a:xfrm>
            <a:off x="1256260" y="1757950"/>
            <a:ext cx="3399970" cy="8156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04649"/>
            <a:r>
              <a:rPr lang="en-GB" sz="5300" b="1" dirty="0" smtClean="0">
                <a:solidFill>
                  <a:prstClr val="white"/>
                </a:solidFill>
              </a:rPr>
              <a:t>Thank you</a:t>
            </a:r>
            <a:endParaRPr lang="en-GB" sz="5300" b="1" dirty="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300708" y="3552502"/>
            <a:ext cx="10299278" cy="200055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300" baseline="0">
                <a:solidFill>
                  <a:schemeClr val="bg1"/>
                </a:solidFill>
              </a:defRPr>
            </a:lvl1pPr>
            <a:lvl2pPr marL="402325" indent="0" algn="ctr">
              <a:buNone/>
              <a:defRPr sz="1800"/>
            </a:lvl2pPr>
            <a:lvl3pPr marL="804649" indent="0" algn="ctr">
              <a:buNone/>
              <a:defRPr sz="1600"/>
            </a:lvl3pPr>
            <a:lvl4pPr marL="1206974" indent="0" algn="ctr">
              <a:buNone/>
              <a:defRPr sz="1400"/>
            </a:lvl4pPr>
            <a:lvl5pPr marL="1609298" indent="0" algn="ctr">
              <a:buNone/>
              <a:defRPr sz="1400"/>
            </a:lvl5pPr>
            <a:lvl6pPr marL="2011623" indent="0" algn="ctr">
              <a:buNone/>
              <a:defRPr sz="1400"/>
            </a:lvl6pPr>
            <a:lvl7pPr marL="2413947" indent="0" algn="ctr">
              <a:buNone/>
              <a:defRPr sz="1400"/>
            </a:lvl7pPr>
            <a:lvl8pPr marL="2816272" indent="0" algn="ctr">
              <a:buNone/>
              <a:defRPr sz="1400"/>
            </a:lvl8pPr>
            <a:lvl9pPr marL="3218597" indent="0" algn="ctr">
              <a:buNone/>
              <a:defRPr sz="1400"/>
            </a:lvl9pPr>
          </a:lstStyle>
          <a:p>
            <a:r>
              <a:rPr lang="en-GB" noProof="0" dirty="0" smtClean="0"/>
              <a:t>Text</a:t>
            </a:r>
          </a:p>
        </p:txBody>
      </p:sp>
      <p:pic>
        <p:nvPicPr>
          <p:cNvPr id="11" name="Grafik 4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58" y="336659"/>
            <a:ext cx="1800000" cy="33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92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71" y="413677"/>
            <a:ext cx="8922805" cy="26193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127EFE04-1180-2C47-AAA0-10B0667507B6}" type="datetimeFigureOut">
              <a:rPr lang="en-US" smtClean="0">
                <a:solidFill>
                  <a:srgbClr val="213E7F"/>
                </a:solidFill>
              </a:rPr>
              <a:pPr/>
              <a:t>01/07/2016</a:t>
            </a:fld>
            <a:endParaRPr lang="en-US">
              <a:solidFill>
                <a:srgbClr val="213E7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rgbClr val="213E7F"/>
                </a:solidFill>
              </a:rPr>
              <a:t>Salon de la Finance - Kedge</a:t>
            </a:r>
            <a:endParaRPr lang="en-US" dirty="0">
              <a:solidFill>
                <a:srgbClr val="213E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573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2"/>
          <p:cNvSpPr>
            <a:spLocks noGrp="1"/>
          </p:cNvSpPr>
          <p:nvPr>
            <p:ph type="title"/>
          </p:nvPr>
        </p:nvSpPr>
        <p:spPr>
          <a:xfrm>
            <a:off x="575734" y="360001"/>
            <a:ext cx="11178117" cy="256480"/>
          </a:xfrm>
        </p:spPr>
        <p:txBody>
          <a:bodyPr>
            <a:spAutoFit/>
          </a:bodyPr>
          <a:lstStyle/>
          <a:p>
            <a:r>
              <a:rPr lang="en-GB" dirty="0" smtClean="0"/>
              <a:t>Click to edit Master title style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100667" y="6638929"/>
            <a:ext cx="1054100" cy="1428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AED6E-8EA4-4D54-8280-FA19A782A4C1}" type="datetime5">
              <a:rPr lang="en-US" altLang="en-US">
                <a:solidFill>
                  <a:srgbClr val="213E7F"/>
                </a:solidFill>
              </a:rPr>
              <a:pPr>
                <a:defRPr/>
              </a:pPr>
              <a:t>1-Jul-16</a:t>
            </a:fld>
            <a:endParaRPr lang="en-US" altLang="en-US">
              <a:solidFill>
                <a:srgbClr val="213E7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2237317" y="6638929"/>
            <a:ext cx="5816601" cy="1428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213E7F"/>
                </a:solidFill>
              </a:rPr>
              <a:t>GFT Technologies AG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575736" y="6638929"/>
            <a:ext cx="478367" cy="1428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2F187A3-843A-45D0-A32A-4979A15AD795}" type="slidenum">
              <a:rPr lang="en-US" altLang="en-US">
                <a:solidFill>
                  <a:srgbClr val="213E7F"/>
                </a:solidFill>
              </a:rPr>
              <a:pPr/>
              <a:t>‹#›</a:t>
            </a:fld>
            <a:endParaRPr lang="en-US" altLang="en-US">
              <a:solidFill>
                <a:srgbClr val="213E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177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0" y="990000"/>
            <a:ext cx="12192000" cy="58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309570" y="1957885"/>
            <a:ext cx="10299278" cy="200055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300" cap="all" spc="117" baseline="0">
                <a:solidFill>
                  <a:schemeClr val="bg1"/>
                </a:solidFill>
              </a:defRPr>
            </a:lvl1pPr>
            <a:lvl2pPr marL="210476" indent="0">
              <a:buFontTx/>
              <a:buNone/>
              <a:defRPr/>
            </a:lvl2pPr>
            <a:lvl3pPr marL="422814" indent="0">
              <a:buFontTx/>
              <a:buNone/>
              <a:defRPr/>
            </a:lvl3pPr>
            <a:lvl4pPr marL="631425" indent="0">
              <a:buFontTx/>
              <a:buNone/>
              <a:defRPr/>
            </a:lvl4pPr>
            <a:lvl5pPr marL="841901" indent="0">
              <a:buFontTx/>
              <a:buNone/>
              <a:defRPr/>
            </a:lvl5pPr>
          </a:lstStyle>
          <a:p>
            <a:pPr lvl="0"/>
            <a:r>
              <a:rPr lang="en-GB" noProof="0" dirty="0" smtClean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306396" y="2266184"/>
            <a:ext cx="10280651" cy="4020316"/>
          </a:xfrm>
        </p:spPr>
        <p:txBody>
          <a:bodyPr/>
          <a:lstStyle>
            <a:lvl1pPr marL="402325" indent="-402325">
              <a:buClrTx/>
              <a:buFont typeface="+mj-lt"/>
              <a:buAutoNum type="arabicPeriod"/>
              <a:defRPr sz="3100" b="0" baseline="0">
                <a:solidFill>
                  <a:schemeClr val="bg1"/>
                </a:solidFill>
              </a:defRPr>
            </a:lvl1pPr>
            <a:lvl2pPr marL="478692" indent="-268216">
              <a:buClrTx/>
              <a:buFont typeface="+mj-lt"/>
              <a:buAutoNum type="arabicPeriod"/>
              <a:defRPr sz="2100" b="0">
                <a:solidFill>
                  <a:schemeClr val="bg1"/>
                </a:solidFill>
              </a:defRPr>
            </a:lvl2pPr>
            <a:lvl3pPr marL="691030" indent="-268216">
              <a:buClrTx/>
              <a:buFont typeface="+mj-lt"/>
              <a:buAutoNum type="arabicPeriod"/>
              <a:defRPr sz="1600" b="0">
                <a:solidFill>
                  <a:schemeClr val="bg1"/>
                </a:solidFill>
              </a:defRPr>
            </a:lvl3pPr>
            <a:lvl4pPr marL="899642" indent="-268216">
              <a:buClrTx/>
              <a:buFont typeface="+mj-lt"/>
              <a:buAutoNum type="arabicPeriod"/>
              <a:defRPr b="0" baseline="0">
                <a:solidFill>
                  <a:schemeClr val="bg1"/>
                </a:solidFill>
              </a:defRPr>
            </a:lvl4pPr>
            <a:lvl5pPr marL="1110118" indent="-268216">
              <a:buClrTx/>
              <a:buFont typeface="+mj-lt"/>
              <a:buAutoNum type="arabicPeriod"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  <p:sp>
        <p:nvSpPr>
          <p:cNvPr id="7" name="Freihandform 6"/>
          <p:cNvSpPr/>
          <p:nvPr userDrawn="1"/>
        </p:nvSpPr>
        <p:spPr bwMode="gray">
          <a:xfrm>
            <a:off x="875324" y="1600142"/>
            <a:ext cx="1008000" cy="96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508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 defTabSz="804649"/>
            <a:endParaRPr lang="de-DE" sz="1200" dirty="0">
              <a:solidFill>
                <a:prstClr val="white"/>
              </a:solidFill>
            </a:endParaRPr>
          </a:p>
        </p:txBody>
      </p:sp>
      <p:pic>
        <p:nvPicPr>
          <p:cNvPr id="10" name="Grafik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58" y="336659"/>
            <a:ext cx="1800000" cy="33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2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221" userDrawn="1">
          <p15:clr>
            <a:srgbClr val="C35E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0" y="990000"/>
            <a:ext cx="12192000" cy="58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300775" y="1959166"/>
            <a:ext cx="6976533" cy="200055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300" cap="all" spc="117" baseline="0">
                <a:solidFill>
                  <a:schemeClr val="bg1"/>
                </a:solidFill>
              </a:defRPr>
            </a:lvl1pPr>
            <a:lvl2pPr marL="210476" indent="0">
              <a:buFontTx/>
              <a:buNone/>
              <a:defRPr/>
            </a:lvl2pPr>
            <a:lvl3pPr marL="422814" indent="0">
              <a:buFontTx/>
              <a:buNone/>
              <a:defRPr/>
            </a:lvl3pPr>
            <a:lvl4pPr marL="631425" indent="0">
              <a:buFontTx/>
              <a:buNone/>
              <a:defRPr/>
            </a:lvl4pPr>
            <a:lvl5pPr marL="841901" indent="0">
              <a:buFontTx/>
              <a:buNone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</p:txBody>
      </p:sp>
      <p:sp>
        <p:nvSpPr>
          <p:cNvPr id="10" name="Freihandform 9"/>
          <p:cNvSpPr/>
          <p:nvPr userDrawn="1"/>
        </p:nvSpPr>
        <p:spPr bwMode="gray">
          <a:xfrm>
            <a:off x="875324" y="1600142"/>
            <a:ext cx="1008000" cy="96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508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 defTabSz="804649"/>
            <a:endParaRPr lang="de-DE" sz="1200" dirty="0">
              <a:solidFill>
                <a:prstClr val="white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256325" y="2315568"/>
            <a:ext cx="7020982" cy="1446550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4700">
                <a:solidFill>
                  <a:schemeClr val="bg1"/>
                </a:solidFill>
              </a:defRPr>
            </a:lvl1pPr>
            <a:lvl2pPr marL="210476" indent="0">
              <a:buFontTx/>
              <a:buNone/>
              <a:defRPr/>
            </a:lvl2pPr>
            <a:lvl3pPr marL="422814" indent="0">
              <a:buFontTx/>
              <a:buNone/>
              <a:defRPr/>
            </a:lvl3pPr>
            <a:lvl4pPr marL="631425" indent="0">
              <a:buFontTx/>
              <a:buNone/>
              <a:defRPr/>
            </a:lvl4pPr>
            <a:lvl5pPr marL="841901" indent="0">
              <a:buFontTx/>
              <a:buNone/>
              <a:defRPr/>
            </a:lvl5pPr>
          </a:lstStyle>
          <a:p>
            <a:pPr lvl="0"/>
            <a:r>
              <a:rPr lang="en-GB" noProof="0" dirty="0" smtClean="0"/>
              <a:t>Edit text master format here</a:t>
            </a:r>
          </a:p>
        </p:txBody>
      </p:sp>
      <p:pic>
        <p:nvPicPr>
          <p:cNvPr id="8" name="Grafik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58" y="336659"/>
            <a:ext cx="1800000" cy="33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1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221" userDrawn="1">
          <p15:clr>
            <a:srgbClr val="C35E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 smtClean="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58" y="336659"/>
            <a:ext cx="1800000" cy="33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5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 smtClean="0">
              <a:solidFill>
                <a:schemeClr val="tx1"/>
              </a:solidFill>
            </a:endParaRPr>
          </a:p>
        </p:txBody>
      </p:sp>
      <p:sp>
        <p:nvSpPr>
          <p:cNvPr id="4" name="Textplatzhalter 3"/>
          <p:cNvSpPr txBox="1">
            <a:spLocks noChangeAspect="1"/>
          </p:cNvSpPr>
          <p:nvPr userDrawn="1"/>
        </p:nvSpPr>
        <p:spPr>
          <a:xfrm>
            <a:off x="9781502" y="336659"/>
            <a:ext cx="1800000" cy="333407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804649" rtl="0" eaLnBrk="1" latinLnBrk="0" hangingPunct="1">
              <a:lnSpc>
                <a:spcPct val="100000"/>
              </a:lnSpc>
              <a:spcBef>
                <a:spcPts val="704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2814" indent="-212338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1427" indent="-208613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901" indent="-210476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54239" indent="-212338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12785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15110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17434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19759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292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 smtClean="0">
              <a:solidFill>
                <a:schemeClr val="tx1"/>
              </a:solidFill>
            </a:endParaRPr>
          </a:p>
        </p:txBody>
      </p:sp>
      <p:sp>
        <p:nvSpPr>
          <p:cNvPr id="4" name="Textplatzhalter 3"/>
          <p:cNvSpPr txBox="1">
            <a:spLocks noChangeAspect="1"/>
          </p:cNvSpPr>
          <p:nvPr userDrawn="1"/>
        </p:nvSpPr>
        <p:spPr>
          <a:xfrm>
            <a:off x="9781502" y="336659"/>
            <a:ext cx="1800000" cy="333407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804649" rtl="0" eaLnBrk="1" latinLnBrk="0" hangingPunct="1">
              <a:lnSpc>
                <a:spcPct val="100000"/>
              </a:lnSpc>
              <a:spcBef>
                <a:spcPts val="704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2814" indent="-212338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1427" indent="-208613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901" indent="-210476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54239" indent="-212338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12785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15110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17434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19759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420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 smtClean="0">
              <a:solidFill>
                <a:schemeClr val="tx1"/>
              </a:solidFill>
            </a:endParaRPr>
          </a:p>
        </p:txBody>
      </p:sp>
      <p:sp>
        <p:nvSpPr>
          <p:cNvPr id="4" name="Textplatzhalter 3"/>
          <p:cNvSpPr txBox="1">
            <a:spLocks noChangeAspect="1"/>
          </p:cNvSpPr>
          <p:nvPr userDrawn="1"/>
        </p:nvSpPr>
        <p:spPr>
          <a:xfrm>
            <a:off x="9781502" y="336659"/>
            <a:ext cx="1800000" cy="333407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l" defTabSz="804649" rtl="0" eaLnBrk="1" latinLnBrk="0" hangingPunct="1">
              <a:lnSpc>
                <a:spcPct val="100000"/>
              </a:lnSpc>
              <a:spcBef>
                <a:spcPts val="704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2814" indent="-212338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1427" indent="-208613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901" indent="-210476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54239" indent="-212338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12785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15110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17434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19759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16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593723" y="1323974"/>
            <a:ext cx="10992738" cy="4767225"/>
          </a:xfrm>
        </p:spPr>
        <p:txBody>
          <a:bodyPr/>
          <a:lstStyle/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5924" y="252027"/>
            <a:ext cx="8647723" cy="138499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900" b="0" cap="all" spc="11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 smtClean="0"/>
              <a:t>tracker</a:t>
            </a:r>
            <a:endParaRPr lang="en-GB" noProof="0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gray">
          <a:xfrm>
            <a:off x="595924" y="411475"/>
            <a:ext cx="8647723" cy="2564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26482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vmlDrawing" Target="../drawings/vmlDrawing1.vml"/><Relationship Id="rId16" Type="http://schemas.openxmlformats.org/officeDocument/2006/relationships/tags" Target="../tags/tag1.xml"/><Relationship Id="rId17" Type="http://schemas.openxmlformats.org/officeDocument/2006/relationships/oleObject" Target="../embeddings/oleObject1.bin"/><Relationship Id="rId18" Type="http://schemas.openxmlformats.org/officeDocument/2006/relationships/image" Target="../media/image1.emf"/><Relationship Id="rId19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20" Type="http://schemas.openxmlformats.org/officeDocument/2006/relationships/image" Target="../media/image2.jpeg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6" Type="http://schemas.openxmlformats.org/officeDocument/2006/relationships/vmlDrawing" Target="../drawings/vmlDrawing3.vml"/><Relationship Id="rId17" Type="http://schemas.openxmlformats.org/officeDocument/2006/relationships/tags" Target="../tags/tag3.xml"/><Relationship Id="rId18" Type="http://schemas.openxmlformats.org/officeDocument/2006/relationships/oleObject" Target="../embeddings/oleObject3.bin"/><Relationship Id="rId19" Type="http://schemas.openxmlformats.org/officeDocument/2006/relationships/image" Target="../media/image1.emf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2610759032"/>
              </p:ext>
            </p:extLst>
          </p:nvPr>
        </p:nvGraphicFramePr>
        <p:xfrm>
          <a:off x="2119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" name="think-cell Folie" r:id="rId17" imgW="360" imgH="360" progId="">
                  <p:embed/>
                </p:oleObj>
              </mc:Choice>
              <mc:Fallback>
                <p:oleObj name="think-cell Folie" r:id="rId17" imgW="360" imgH="360" progId="">
                  <p:embed/>
                  <p:pic>
                    <p:nvPicPr>
                      <p:cNvPr id="0" name="Picture 3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2118"/>
                        <a:ext cx="2116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1609" y="1320800"/>
            <a:ext cx="11017238" cy="47688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noProof="0" dirty="0" smtClean="0"/>
              <a:t>Edit </a:t>
            </a:r>
            <a:r>
              <a:rPr lang="de-DE" noProof="0" dirty="0" err="1" smtClean="0"/>
              <a:t>text</a:t>
            </a:r>
            <a:r>
              <a:rPr lang="de-DE" noProof="0" dirty="0" smtClean="0"/>
              <a:t> </a:t>
            </a:r>
            <a:r>
              <a:rPr lang="de-DE" noProof="0" dirty="0" err="1" smtClean="0"/>
              <a:t>master</a:t>
            </a:r>
            <a:r>
              <a:rPr lang="de-DE" noProof="0" dirty="0" smtClean="0"/>
              <a:t> </a:t>
            </a:r>
            <a:r>
              <a:rPr lang="de-DE" noProof="0" dirty="0" err="1" smtClean="0"/>
              <a:t>format</a:t>
            </a:r>
            <a:endParaRPr lang="de-DE" noProof="0" dirty="0" smtClean="0"/>
          </a:p>
          <a:p>
            <a:pPr lvl="1"/>
            <a:r>
              <a:rPr lang="de-DE" noProof="0" dirty="0" smtClean="0"/>
              <a:t>2nd </a:t>
            </a:r>
            <a:r>
              <a:rPr lang="de-DE" noProof="0" dirty="0" err="1" smtClean="0"/>
              <a:t>level</a:t>
            </a:r>
            <a:endParaRPr lang="de-DE" noProof="0" dirty="0" smtClean="0"/>
          </a:p>
          <a:p>
            <a:pPr lvl="2"/>
            <a:r>
              <a:rPr lang="de-DE" noProof="0" dirty="0" smtClean="0"/>
              <a:t>3rd </a:t>
            </a:r>
            <a:r>
              <a:rPr lang="de-DE" noProof="0" dirty="0" err="1" smtClean="0"/>
              <a:t>level</a:t>
            </a:r>
            <a:endParaRPr lang="de-DE" noProof="0" dirty="0" smtClean="0"/>
          </a:p>
          <a:p>
            <a:pPr lvl="3"/>
            <a:r>
              <a:rPr lang="de-DE" noProof="0" dirty="0" smtClean="0"/>
              <a:t>4th </a:t>
            </a:r>
            <a:r>
              <a:rPr lang="de-DE" noProof="0" dirty="0" err="1" smtClean="0"/>
              <a:t>level</a:t>
            </a:r>
            <a:endParaRPr lang="de-DE" noProof="0" dirty="0" smtClean="0"/>
          </a:p>
          <a:p>
            <a:pPr lvl="4"/>
            <a:r>
              <a:rPr lang="de-DE" noProof="0" dirty="0" smtClean="0"/>
              <a:t>5th </a:t>
            </a:r>
            <a:r>
              <a:rPr lang="de-DE" noProof="0" dirty="0" err="1" smtClean="0"/>
              <a:t>level</a:t>
            </a:r>
            <a:endParaRPr lang="en-GB" noProof="0" dirty="0"/>
          </a:p>
        </p:txBody>
      </p:sp>
      <p:cxnSp>
        <p:nvCxnSpPr>
          <p:cNvPr id="18" name="Gerader Verbinder 17"/>
          <p:cNvCxnSpPr/>
          <p:nvPr/>
        </p:nvCxnSpPr>
        <p:spPr bwMode="gray">
          <a:xfrm>
            <a:off x="616996" y="1000125"/>
            <a:ext cx="109918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 bwMode="gray">
          <a:xfrm>
            <a:off x="0" y="6399529"/>
            <a:ext cx="12192000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92671" y="413676"/>
            <a:ext cx="8922805" cy="2564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noProof="0" dirty="0" smtClean="0"/>
              <a:t>Action Title</a:t>
            </a:r>
            <a:endParaRPr lang="en-GB" noProof="0" dirty="0"/>
          </a:p>
        </p:txBody>
      </p:sp>
      <p:sp>
        <p:nvSpPr>
          <p:cNvPr id="25" name="Textfeld 24"/>
          <p:cNvSpPr txBox="1"/>
          <p:nvPr/>
        </p:nvSpPr>
        <p:spPr bwMode="gray">
          <a:xfrm>
            <a:off x="602195" y="6576116"/>
            <a:ext cx="583493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804649"/>
            <a:r>
              <a:rPr lang="de-DE" sz="900" dirty="0" smtClean="0">
                <a:solidFill>
                  <a:srgbClr val="C8C8C8"/>
                </a:solidFill>
              </a:rPr>
              <a:t>GFT Group</a:t>
            </a:r>
            <a:endParaRPr lang="de-DE" sz="900" dirty="0">
              <a:solidFill>
                <a:srgbClr val="C8C8C8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 bwMode="gray">
          <a:xfrm>
            <a:off x="10635403" y="6576116"/>
            <a:ext cx="519373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 defTabSz="804649"/>
            <a:fld id="{B64B8086-C0C8-4E88-81BF-7ACE48399525}" type="datetime5">
              <a:rPr lang="en-GB" sz="900" smtClean="0">
                <a:solidFill>
                  <a:srgbClr val="C8C8C8"/>
                </a:solidFill>
              </a:rPr>
              <a:pPr algn="r" defTabSz="804649"/>
              <a:t>1-Jul-16</a:t>
            </a:fld>
            <a:endParaRPr lang="de-DE" sz="900" dirty="0" smtClean="0">
              <a:solidFill>
                <a:srgbClr val="C8C8C8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 bwMode="gray">
          <a:xfrm>
            <a:off x="11448322" y="6576116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 defTabSz="804649"/>
            <a:fld id="{9BEB56B1-47F9-4FE5-8C4A-1727C808D5EE}" type="slidenum">
              <a:rPr lang="de-DE" sz="900" smtClean="0">
                <a:solidFill>
                  <a:srgbClr val="C8C8C8"/>
                </a:solidFill>
              </a:rPr>
              <a:pPr algn="r" defTabSz="804649"/>
              <a:t>‹#›</a:t>
            </a:fld>
            <a:endParaRPr lang="de-DE" sz="900" dirty="0">
              <a:solidFill>
                <a:srgbClr val="C8C8C8"/>
              </a:solidFill>
            </a:endParaRPr>
          </a:p>
        </p:txBody>
      </p:sp>
      <p:cxnSp>
        <p:nvCxnSpPr>
          <p:cNvPr id="28" name="Gerader Verbinder 27"/>
          <p:cNvCxnSpPr/>
          <p:nvPr/>
        </p:nvCxnSpPr>
        <p:spPr bwMode="gray">
          <a:xfrm flipV="1">
            <a:off x="11274638" y="6507783"/>
            <a:ext cx="0" cy="275164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584202" y="-32512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5973152" y="-32512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6196462" y="-32512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11592985" y="-32512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592671" y="693547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5973152" y="690880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6200369" y="690880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11592985" y="690880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rot="16200000">
            <a:off x="-189547" y="118364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 rot="16200000">
            <a:off x="-183711" y="5954079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rot="16200000">
            <a:off x="-183711" y="6262369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 rot="16200000">
            <a:off x="12391344" y="1183639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 rot="16200000">
            <a:off x="12381966" y="5955666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 rot="16200000">
            <a:off x="12381548" y="6264699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29"/>
          <p:cNvCxnSpPr/>
          <p:nvPr/>
        </p:nvCxnSpPr>
        <p:spPr>
          <a:xfrm rot="16200000">
            <a:off x="12393322" y="866139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22"/>
          <p:cNvCxnSpPr/>
          <p:nvPr/>
        </p:nvCxnSpPr>
        <p:spPr>
          <a:xfrm rot="16200000">
            <a:off x="-189547" y="862965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fik 4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58" y="336659"/>
            <a:ext cx="1800000" cy="33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4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0" r:id="rId2"/>
    <p:sldLayoutId id="2147483671" r:id="rId3"/>
    <p:sldLayoutId id="2147483672" r:id="rId4"/>
    <p:sldLayoutId id="2147483681" r:id="rId5"/>
    <p:sldLayoutId id="2147483692" r:id="rId6"/>
    <p:sldLayoutId id="2147483682" r:id="rId7"/>
    <p:sldLayoutId id="2147483683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l" defTabSz="804649" rtl="0" eaLnBrk="1" latinLnBrk="0" hangingPunct="1">
        <a:lnSpc>
          <a:spcPts val="1995"/>
        </a:lnSpc>
        <a:spcBef>
          <a:spcPct val="0"/>
        </a:spcBef>
        <a:buNone/>
        <a:defRPr sz="19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10476" indent="-210476" algn="l" defTabSz="804649" rtl="0" eaLnBrk="1" latinLnBrk="0" hangingPunct="1">
        <a:lnSpc>
          <a:spcPct val="100000"/>
        </a:lnSpc>
        <a:spcBef>
          <a:spcPts val="704"/>
        </a:spcBef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22814" indent="-212338" algn="l" defTabSz="804649" rtl="0" eaLnBrk="1" latinLnBrk="0" hangingPunct="1">
        <a:lnSpc>
          <a:spcPct val="100000"/>
        </a:lnSpc>
        <a:spcBef>
          <a:spcPts val="235"/>
        </a:spcBef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31427" indent="-208613" algn="l" defTabSz="804649" rtl="0" eaLnBrk="1" latinLnBrk="0" hangingPunct="1">
        <a:lnSpc>
          <a:spcPct val="100000"/>
        </a:lnSpc>
        <a:spcBef>
          <a:spcPts val="235"/>
        </a:spcBef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41901" indent="-210476" algn="l" defTabSz="804649" rtl="0" eaLnBrk="1" latinLnBrk="0" hangingPunct="1">
        <a:lnSpc>
          <a:spcPct val="100000"/>
        </a:lnSpc>
        <a:spcBef>
          <a:spcPts val="235"/>
        </a:spcBef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54239" indent="-212338" algn="l" defTabSz="804649" rtl="0" eaLnBrk="1" latinLnBrk="0" hangingPunct="1">
        <a:lnSpc>
          <a:spcPct val="100000"/>
        </a:lnSpc>
        <a:spcBef>
          <a:spcPts val="235"/>
        </a:spcBef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12785" indent="-201162" algn="l" defTabSz="804649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15110" indent="-201162" algn="l" defTabSz="804649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17434" indent="-201162" algn="l" defTabSz="804649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19759" indent="-201162" algn="l" defTabSz="804649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46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2325" algn="l" defTabSz="8046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49" algn="l" defTabSz="8046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6974" algn="l" defTabSz="8046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9298" algn="l" defTabSz="8046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23" algn="l" defTabSz="8046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13947" algn="l" defTabSz="8046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16272" algn="l" defTabSz="8046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18597" algn="l" defTabSz="8046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48" userDrawn="1">
          <p15:clr>
            <a:srgbClr val="FBAE40"/>
          </p15:clr>
        </p15:guide>
        <p15:guide id="2" pos="6741" userDrawn="1">
          <p15:clr>
            <a:srgbClr val="FBAE40"/>
          </p15:clr>
        </p15:guide>
        <p15:guide id="3" pos="3481" userDrawn="1">
          <p15:clr>
            <a:srgbClr val="FBAE40"/>
          </p15:clr>
        </p15:guide>
        <p15:guide id="4" pos="3610" userDrawn="1">
          <p15:clr>
            <a:srgbClr val="FBAE40"/>
          </p15:clr>
        </p15:guide>
        <p15:guide id="5" orient="horz" pos="705" userDrawn="1">
          <p15:clr>
            <a:srgbClr val="FBAE40"/>
          </p15:clr>
        </p15:guide>
        <p15:guide id="6" orient="horz" pos="2823" userDrawn="1">
          <p15:clr>
            <a:srgbClr val="FBAE40"/>
          </p15:clr>
        </p15:guide>
        <p15:guide id="7" orient="horz" pos="2996" userDrawn="1">
          <p15:clr>
            <a:srgbClr val="FBAE4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7"/>
            </p:custDataLst>
            <p:extLst/>
          </p:nvPr>
        </p:nvGraphicFramePr>
        <p:xfrm>
          <a:off x="2119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think-cell Folie" r:id="rId18" imgW="360" imgH="360" progId="">
                  <p:embed/>
                </p:oleObj>
              </mc:Choice>
              <mc:Fallback>
                <p:oleObj name="think-cell Folie" r:id="rId18" imgW="360" imgH="360" progId="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2118"/>
                        <a:ext cx="2116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1609" y="1320800"/>
            <a:ext cx="11017238" cy="47688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noProof="0" dirty="0" smtClean="0"/>
              <a:t>Edit </a:t>
            </a:r>
            <a:r>
              <a:rPr lang="de-DE" noProof="0" dirty="0" err="1" smtClean="0"/>
              <a:t>text</a:t>
            </a:r>
            <a:r>
              <a:rPr lang="de-DE" noProof="0" dirty="0" smtClean="0"/>
              <a:t> </a:t>
            </a:r>
            <a:r>
              <a:rPr lang="de-DE" noProof="0" dirty="0" err="1" smtClean="0"/>
              <a:t>master</a:t>
            </a:r>
            <a:r>
              <a:rPr lang="de-DE" noProof="0" dirty="0" smtClean="0"/>
              <a:t> </a:t>
            </a:r>
            <a:r>
              <a:rPr lang="de-DE" noProof="0" dirty="0" err="1" smtClean="0"/>
              <a:t>format</a:t>
            </a:r>
            <a:endParaRPr lang="de-DE" noProof="0" dirty="0" smtClean="0"/>
          </a:p>
          <a:p>
            <a:pPr lvl="1"/>
            <a:r>
              <a:rPr lang="de-DE" noProof="0" dirty="0" smtClean="0"/>
              <a:t>2nd </a:t>
            </a:r>
            <a:r>
              <a:rPr lang="de-DE" noProof="0" dirty="0" err="1" smtClean="0"/>
              <a:t>level</a:t>
            </a:r>
            <a:endParaRPr lang="de-DE" noProof="0" dirty="0" smtClean="0"/>
          </a:p>
          <a:p>
            <a:pPr lvl="2"/>
            <a:r>
              <a:rPr lang="de-DE" noProof="0" dirty="0" smtClean="0"/>
              <a:t>3rd </a:t>
            </a:r>
            <a:r>
              <a:rPr lang="de-DE" noProof="0" dirty="0" err="1" smtClean="0"/>
              <a:t>level</a:t>
            </a:r>
            <a:endParaRPr lang="de-DE" noProof="0" dirty="0" smtClean="0"/>
          </a:p>
          <a:p>
            <a:pPr lvl="3"/>
            <a:r>
              <a:rPr lang="de-DE" noProof="0" dirty="0" smtClean="0"/>
              <a:t>4th </a:t>
            </a:r>
            <a:r>
              <a:rPr lang="de-DE" noProof="0" dirty="0" err="1" smtClean="0"/>
              <a:t>level</a:t>
            </a:r>
            <a:endParaRPr lang="de-DE" noProof="0" dirty="0" smtClean="0"/>
          </a:p>
          <a:p>
            <a:pPr lvl="4"/>
            <a:r>
              <a:rPr lang="de-DE" noProof="0" dirty="0" smtClean="0"/>
              <a:t>5th </a:t>
            </a:r>
            <a:r>
              <a:rPr lang="de-DE" noProof="0" dirty="0" err="1" smtClean="0"/>
              <a:t>level</a:t>
            </a:r>
            <a:endParaRPr lang="en-GB" noProof="0" dirty="0"/>
          </a:p>
        </p:txBody>
      </p:sp>
      <p:cxnSp>
        <p:nvCxnSpPr>
          <p:cNvPr id="18" name="Gerader Verbinder 17"/>
          <p:cNvCxnSpPr/>
          <p:nvPr/>
        </p:nvCxnSpPr>
        <p:spPr bwMode="gray">
          <a:xfrm>
            <a:off x="616996" y="1000125"/>
            <a:ext cx="109918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 bwMode="gray">
          <a:xfrm>
            <a:off x="0" y="6399529"/>
            <a:ext cx="12192000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92671" y="413676"/>
            <a:ext cx="8922805" cy="2564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noProof="0" dirty="0" smtClean="0"/>
              <a:t>Action Title</a:t>
            </a:r>
            <a:endParaRPr lang="en-GB" noProof="0" dirty="0"/>
          </a:p>
        </p:txBody>
      </p:sp>
      <p:sp>
        <p:nvSpPr>
          <p:cNvPr id="25" name="Textfeld 24"/>
          <p:cNvSpPr txBox="1"/>
          <p:nvPr/>
        </p:nvSpPr>
        <p:spPr bwMode="gray">
          <a:xfrm>
            <a:off x="602195" y="6576116"/>
            <a:ext cx="583493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804649"/>
            <a:r>
              <a:rPr lang="de-DE" sz="900" dirty="0" smtClean="0">
                <a:solidFill>
                  <a:srgbClr val="C8C8C8"/>
                </a:solidFill>
              </a:rPr>
              <a:t>GFT Group</a:t>
            </a:r>
            <a:endParaRPr lang="de-DE" sz="900" dirty="0">
              <a:solidFill>
                <a:srgbClr val="C8C8C8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 bwMode="gray">
          <a:xfrm>
            <a:off x="10635403" y="6576116"/>
            <a:ext cx="519373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 defTabSz="804649"/>
            <a:fld id="{B64B8086-C0C8-4E88-81BF-7ACE48399525}" type="datetime5">
              <a:rPr lang="en-GB" sz="900" smtClean="0">
                <a:solidFill>
                  <a:srgbClr val="C8C8C8"/>
                </a:solidFill>
              </a:rPr>
              <a:pPr algn="r" defTabSz="804649"/>
              <a:t>1-Jul-16</a:t>
            </a:fld>
            <a:endParaRPr lang="de-DE" sz="900" dirty="0" smtClean="0">
              <a:solidFill>
                <a:srgbClr val="C8C8C8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 bwMode="gray">
          <a:xfrm>
            <a:off x="11448322" y="6576116"/>
            <a:ext cx="141064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 defTabSz="804649"/>
            <a:fld id="{9BEB56B1-47F9-4FE5-8C4A-1727C808D5EE}" type="slidenum">
              <a:rPr lang="de-DE" sz="900" smtClean="0">
                <a:solidFill>
                  <a:srgbClr val="C8C8C8"/>
                </a:solidFill>
              </a:rPr>
              <a:pPr algn="r" defTabSz="804649"/>
              <a:t>‹#›</a:t>
            </a:fld>
            <a:endParaRPr lang="de-DE" sz="900" dirty="0">
              <a:solidFill>
                <a:srgbClr val="C8C8C8"/>
              </a:solidFill>
            </a:endParaRPr>
          </a:p>
        </p:txBody>
      </p:sp>
      <p:cxnSp>
        <p:nvCxnSpPr>
          <p:cNvPr id="28" name="Gerader Verbinder 27"/>
          <p:cNvCxnSpPr/>
          <p:nvPr/>
        </p:nvCxnSpPr>
        <p:spPr bwMode="gray">
          <a:xfrm flipV="1">
            <a:off x="11274638" y="6507783"/>
            <a:ext cx="0" cy="275164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584202" y="-32512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5973152" y="-32512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6196462" y="-32512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11592985" y="-32512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592671" y="693547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5973152" y="690880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6200369" y="690880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11592985" y="690880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rot="16200000">
            <a:off x="-189547" y="118364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 rot="16200000">
            <a:off x="-183711" y="5954079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rot="16200000">
            <a:off x="-183711" y="6262369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 rot="16200000">
            <a:off x="12391344" y="1183639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 rot="16200000">
            <a:off x="12381966" y="5955666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 rot="16200000">
            <a:off x="12381548" y="6264699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29"/>
          <p:cNvCxnSpPr/>
          <p:nvPr/>
        </p:nvCxnSpPr>
        <p:spPr>
          <a:xfrm rot="16200000">
            <a:off x="12393322" y="866139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22"/>
          <p:cNvCxnSpPr/>
          <p:nvPr/>
        </p:nvCxnSpPr>
        <p:spPr>
          <a:xfrm rot="16200000">
            <a:off x="-189547" y="862965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fik 4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358" y="336659"/>
            <a:ext cx="1800000" cy="33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03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l" defTabSz="804649" rtl="0" eaLnBrk="1" latinLnBrk="0" hangingPunct="1">
        <a:lnSpc>
          <a:spcPts val="1995"/>
        </a:lnSpc>
        <a:spcBef>
          <a:spcPct val="0"/>
        </a:spcBef>
        <a:buNone/>
        <a:defRPr sz="19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10476" indent="-210476" algn="l" defTabSz="804649" rtl="0" eaLnBrk="1" latinLnBrk="0" hangingPunct="1">
        <a:lnSpc>
          <a:spcPct val="100000"/>
        </a:lnSpc>
        <a:spcBef>
          <a:spcPts val="704"/>
        </a:spcBef>
        <a:buClr>
          <a:schemeClr val="accent2"/>
        </a:buClr>
        <a:buFont typeface="Wingdings" panose="05000000000000000000" pitchFamily="2" charset="2"/>
        <a:buChar char="§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22814" indent="-212338" algn="l" defTabSz="804649" rtl="0" eaLnBrk="1" latinLnBrk="0" hangingPunct="1">
        <a:lnSpc>
          <a:spcPct val="100000"/>
        </a:lnSpc>
        <a:spcBef>
          <a:spcPts val="235"/>
        </a:spcBef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31427" indent="-208613" algn="l" defTabSz="804649" rtl="0" eaLnBrk="1" latinLnBrk="0" hangingPunct="1">
        <a:lnSpc>
          <a:spcPct val="100000"/>
        </a:lnSpc>
        <a:spcBef>
          <a:spcPts val="235"/>
        </a:spcBef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41901" indent="-210476" algn="l" defTabSz="804649" rtl="0" eaLnBrk="1" latinLnBrk="0" hangingPunct="1">
        <a:lnSpc>
          <a:spcPct val="100000"/>
        </a:lnSpc>
        <a:spcBef>
          <a:spcPts val="235"/>
        </a:spcBef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54239" indent="-212338" algn="l" defTabSz="804649" rtl="0" eaLnBrk="1" latinLnBrk="0" hangingPunct="1">
        <a:lnSpc>
          <a:spcPct val="100000"/>
        </a:lnSpc>
        <a:spcBef>
          <a:spcPts val="235"/>
        </a:spcBef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12785" indent="-201162" algn="l" defTabSz="804649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15110" indent="-201162" algn="l" defTabSz="804649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17434" indent="-201162" algn="l" defTabSz="804649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19759" indent="-201162" algn="l" defTabSz="804649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46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2325" algn="l" defTabSz="8046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49" algn="l" defTabSz="8046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6974" algn="l" defTabSz="8046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9298" algn="l" defTabSz="8046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23" algn="l" defTabSz="8046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13947" algn="l" defTabSz="8046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16272" algn="l" defTabSz="8046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18597" algn="l" defTabSz="8046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48" userDrawn="1">
          <p15:clr>
            <a:srgbClr val="FBAE40"/>
          </p15:clr>
        </p15:guide>
        <p15:guide id="2" pos="6741" userDrawn="1">
          <p15:clr>
            <a:srgbClr val="FBAE40"/>
          </p15:clr>
        </p15:guide>
        <p15:guide id="3" pos="3481" userDrawn="1">
          <p15:clr>
            <a:srgbClr val="FBAE40"/>
          </p15:clr>
        </p15:guide>
        <p15:guide id="4" pos="3610" userDrawn="1">
          <p15:clr>
            <a:srgbClr val="FBAE40"/>
          </p15:clr>
        </p15:guide>
        <p15:guide id="5" orient="horz" pos="705" userDrawn="1">
          <p15:clr>
            <a:srgbClr val="FBAE40"/>
          </p15:clr>
        </p15:guide>
        <p15:guide id="6" orient="horz" pos="2823" userDrawn="1">
          <p15:clr>
            <a:srgbClr val="FBAE40"/>
          </p15:clr>
        </p15:guide>
        <p15:guide id="7" orient="horz" pos="2996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2164558" y="2317464"/>
            <a:ext cx="8004876" cy="1327736"/>
          </a:xfrm>
          <a:prstGeom prst="rect">
            <a:avLst/>
          </a:prstGeom>
        </p:spPr>
        <p:txBody>
          <a:bodyPr/>
          <a:lstStyle>
            <a:lvl1pPr algn="l" defTabSz="804649" rtl="0" eaLnBrk="1" latinLnBrk="0" hangingPunct="1">
              <a:lnSpc>
                <a:spcPts val="1995"/>
              </a:lnSpc>
              <a:spcBef>
                <a:spcPct val="0"/>
              </a:spcBef>
              <a:buNone/>
              <a:defRPr sz="19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GB" sz="3600" dirty="0">
                <a:latin typeface="+mj-lt"/>
              </a:rPr>
              <a:t>G3 model: </a:t>
            </a:r>
            <a:r>
              <a:rPr lang="en-GB" sz="2800" dirty="0">
                <a:latin typeface="+mj-lt"/>
              </a:rPr>
              <a:t>A practical Lean approach to Improve Technology Delivery in Banks</a:t>
            </a:r>
            <a:endParaRPr lang="en-GB" sz="3600" dirty="0">
              <a:latin typeface="+mj-lt"/>
            </a:endParaRPr>
          </a:p>
        </p:txBody>
      </p:sp>
      <p:sp>
        <p:nvSpPr>
          <p:cNvPr id="3" name="Subtitle 3"/>
          <p:cNvSpPr txBox="1">
            <a:spLocks/>
          </p:cNvSpPr>
          <p:nvPr/>
        </p:nvSpPr>
        <p:spPr>
          <a:xfrm>
            <a:off x="2164559" y="5576829"/>
            <a:ext cx="5668433" cy="400110"/>
          </a:xfrm>
          <a:prstGeom prst="rect">
            <a:avLst/>
          </a:prstGeom>
        </p:spPr>
        <p:txBody>
          <a:bodyPr/>
          <a:lstStyle>
            <a:lvl1pPr marL="210476" indent="-210476" algn="l" defTabSz="804649" rtl="0" eaLnBrk="1" latinLnBrk="0" hangingPunct="1">
              <a:lnSpc>
                <a:spcPct val="100000"/>
              </a:lnSpc>
              <a:spcBef>
                <a:spcPts val="704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2814" indent="-212338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1427" indent="-208613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901" indent="-210476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54239" indent="-212338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12785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15110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17434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19759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Philippe Guenet</a:t>
            </a:r>
          </a:p>
          <a:p>
            <a:pPr marL="0" indent="0">
              <a:buNone/>
            </a:pPr>
            <a:r>
              <a:rPr lang="en-GB" dirty="0"/>
              <a:t>July 2016</a:t>
            </a:r>
          </a:p>
        </p:txBody>
      </p:sp>
    </p:spTree>
    <p:extLst>
      <p:ext uri="{BB962C8B-B14F-4D97-AF65-F5344CB8AC3E}">
        <p14:creationId xmlns:p14="http://schemas.microsoft.com/office/powerpoint/2010/main" val="142752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21528" y="1537462"/>
            <a:ext cx="6670472" cy="5320538"/>
          </a:xfrm>
          <a:prstGeom prst="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4897" y="1570499"/>
            <a:ext cx="32505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Req.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64816" y="1570499"/>
            <a:ext cx="3507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 err="1"/>
              <a:t>Elab</a:t>
            </a:r>
            <a:r>
              <a:rPr lang="en-US" sz="12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01805" y="1572491"/>
            <a:ext cx="30499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Dev.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05375" y="1574483"/>
            <a:ext cx="3249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Test.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50460" y="1584831"/>
            <a:ext cx="28230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Live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26076" y="1570499"/>
            <a:ext cx="0" cy="12971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924509" y="1570499"/>
            <a:ext cx="3016186" cy="1297199"/>
          </a:xfrm>
          <a:prstGeom prst="rect">
            <a:avLst/>
          </a:prstGeom>
          <a:noFill/>
          <a:ln w="12700" cmpd="sng">
            <a:solidFill>
              <a:srgbClr val="0098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163072" y="1568119"/>
            <a:ext cx="0" cy="12971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66648" y="1565739"/>
            <a:ext cx="0" cy="12971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328449" y="1563359"/>
            <a:ext cx="0" cy="12971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924509" y="1857537"/>
            <a:ext cx="2988786" cy="337745"/>
          </a:xfrm>
          <a:custGeom>
            <a:avLst/>
            <a:gdLst>
              <a:gd name="connsiteX0" fmla="*/ 0 w 2875280"/>
              <a:gd name="connsiteY0" fmla="*/ 337745 h 337745"/>
              <a:gd name="connsiteX1" fmla="*/ 548640 w 2875280"/>
              <a:gd name="connsiteY1" fmla="*/ 317425 h 337745"/>
              <a:gd name="connsiteX2" fmla="*/ 904240 w 2875280"/>
              <a:gd name="connsiteY2" fmla="*/ 225985 h 337745"/>
              <a:gd name="connsiteX3" fmla="*/ 1229360 w 2875280"/>
              <a:gd name="connsiteY3" fmla="*/ 32945 h 337745"/>
              <a:gd name="connsiteX4" fmla="*/ 1849120 w 2875280"/>
              <a:gd name="connsiteY4" fmla="*/ 12625 h 337745"/>
              <a:gd name="connsiteX5" fmla="*/ 2103120 w 2875280"/>
              <a:gd name="connsiteY5" fmla="*/ 165025 h 337745"/>
              <a:gd name="connsiteX6" fmla="*/ 2326640 w 2875280"/>
              <a:gd name="connsiteY6" fmla="*/ 307265 h 337745"/>
              <a:gd name="connsiteX7" fmla="*/ 2580640 w 2875280"/>
              <a:gd name="connsiteY7" fmla="*/ 104065 h 337745"/>
              <a:gd name="connsiteX8" fmla="*/ 2875280 w 2875280"/>
              <a:gd name="connsiteY8" fmla="*/ 53265 h 337745"/>
              <a:gd name="connsiteX9" fmla="*/ 2875280 w 2875280"/>
              <a:gd name="connsiteY9" fmla="*/ 53265 h 33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75280" h="337745">
                <a:moveTo>
                  <a:pt x="0" y="337745"/>
                </a:moveTo>
                <a:cubicBezTo>
                  <a:pt x="198966" y="336898"/>
                  <a:pt x="397933" y="336052"/>
                  <a:pt x="548640" y="317425"/>
                </a:cubicBezTo>
                <a:cubicBezTo>
                  <a:pt x="699347" y="298798"/>
                  <a:pt x="790787" y="273398"/>
                  <a:pt x="904240" y="225985"/>
                </a:cubicBezTo>
                <a:cubicBezTo>
                  <a:pt x="1017693" y="178572"/>
                  <a:pt x="1071880" y="68505"/>
                  <a:pt x="1229360" y="32945"/>
                </a:cubicBezTo>
                <a:cubicBezTo>
                  <a:pt x="1386840" y="-2615"/>
                  <a:pt x="1703493" y="-9388"/>
                  <a:pt x="1849120" y="12625"/>
                </a:cubicBezTo>
                <a:cubicBezTo>
                  <a:pt x="1994747" y="34638"/>
                  <a:pt x="2023533" y="115918"/>
                  <a:pt x="2103120" y="165025"/>
                </a:cubicBezTo>
                <a:cubicBezTo>
                  <a:pt x="2182707" y="214132"/>
                  <a:pt x="2247053" y="317425"/>
                  <a:pt x="2326640" y="307265"/>
                </a:cubicBezTo>
                <a:cubicBezTo>
                  <a:pt x="2406227" y="297105"/>
                  <a:pt x="2489200" y="146398"/>
                  <a:pt x="2580640" y="104065"/>
                </a:cubicBezTo>
                <a:cubicBezTo>
                  <a:pt x="2672080" y="61732"/>
                  <a:pt x="2875280" y="53265"/>
                  <a:pt x="2875280" y="53265"/>
                </a:cubicBezTo>
                <a:lnTo>
                  <a:pt x="2875280" y="53265"/>
                </a:lnTo>
              </a:path>
            </a:pathLst>
          </a:custGeom>
          <a:ln w="2857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7" name="Freeform 16"/>
          <p:cNvSpPr/>
          <p:nvPr/>
        </p:nvSpPr>
        <p:spPr>
          <a:xfrm flipV="1">
            <a:off x="924509" y="2428961"/>
            <a:ext cx="3016186" cy="337745"/>
          </a:xfrm>
          <a:custGeom>
            <a:avLst/>
            <a:gdLst>
              <a:gd name="connsiteX0" fmla="*/ 0 w 2875280"/>
              <a:gd name="connsiteY0" fmla="*/ 337745 h 337745"/>
              <a:gd name="connsiteX1" fmla="*/ 548640 w 2875280"/>
              <a:gd name="connsiteY1" fmla="*/ 317425 h 337745"/>
              <a:gd name="connsiteX2" fmla="*/ 904240 w 2875280"/>
              <a:gd name="connsiteY2" fmla="*/ 225985 h 337745"/>
              <a:gd name="connsiteX3" fmla="*/ 1229360 w 2875280"/>
              <a:gd name="connsiteY3" fmla="*/ 32945 h 337745"/>
              <a:gd name="connsiteX4" fmla="*/ 1849120 w 2875280"/>
              <a:gd name="connsiteY4" fmla="*/ 12625 h 337745"/>
              <a:gd name="connsiteX5" fmla="*/ 2103120 w 2875280"/>
              <a:gd name="connsiteY5" fmla="*/ 165025 h 337745"/>
              <a:gd name="connsiteX6" fmla="*/ 2326640 w 2875280"/>
              <a:gd name="connsiteY6" fmla="*/ 307265 h 337745"/>
              <a:gd name="connsiteX7" fmla="*/ 2580640 w 2875280"/>
              <a:gd name="connsiteY7" fmla="*/ 104065 h 337745"/>
              <a:gd name="connsiteX8" fmla="*/ 2875280 w 2875280"/>
              <a:gd name="connsiteY8" fmla="*/ 53265 h 337745"/>
              <a:gd name="connsiteX9" fmla="*/ 2875280 w 2875280"/>
              <a:gd name="connsiteY9" fmla="*/ 53265 h 33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75280" h="337745">
                <a:moveTo>
                  <a:pt x="0" y="337745"/>
                </a:moveTo>
                <a:cubicBezTo>
                  <a:pt x="198966" y="336898"/>
                  <a:pt x="397933" y="336052"/>
                  <a:pt x="548640" y="317425"/>
                </a:cubicBezTo>
                <a:cubicBezTo>
                  <a:pt x="699347" y="298798"/>
                  <a:pt x="790787" y="273398"/>
                  <a:pt x="904240" y="225985"/>
                </a:cubicBezTo>
                <a:cubicBezTo>
                  <a:pt x="1017693" y="178572"/>
                  <a:pt x="1071880" y="68505"/>
                  <a:pt x="1229360" y="32945"/>
                </a:cubicBezTo>
                <a:cubicBezTo>
                  <a:pt x="1386840" y="-2615"/>
                  <a:pt x="1703493" y="-9388"/>
                  <a:pt x="1849120" y="12625"/>
                </a:cubicBezTo>
                <a:cubicBezTo>
                  <a:pt x="1994747" y="34638"/>
                  <a:pt x="2023533" y="115918"/>
                  <a:pt x="2103120" y="165025"/>
                </a:cubicBezTo>
                <a:cubicBezTo>
                  <a:pt x="2182707" y="214132"/>
                  <a:pt x="2247053" y="317425"/>
                  <a:pt x="2326640" y="307265"/>
                </a:cubicBezTo>
                <a:cubicBezTo>
                  <a:pt x="2406227" y="297105"/>
                  <a:pt x="2489200" y="146398"/>
                  <a:pt x="2580640" y="104065"/>
                </a:cubicBezTo>
                <a:cubicBezTo>
                  <a:pt x="2672080" y="61732"/>
                  <a:pt x="2875280" y="53265"/>
                  <a:pt x="2875280" y="53265"/>
                </a:cubicBezTo>
                <a:lnTo>
                  <a:pt x="2875280" y="53265"/>
                </a:lnTo>
              </a:path>
            </a:pathLst>
          </a:custGeom>
          <a:ln w="28575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914349" y="2103841"/>
            <a:ext cx="3171666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24509" y="2500081"/>
            <a:ext cx="3171666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" idx="3"/>
          </p:cNvCxnSpPr>
          <p:nvPr/>
        </p:nvCxnSpPr>
        <p:spPr>
          <a:xfrm flipH="1">
            <a:off x="2015572" y="1890481"/>
            <a:ext cx="186828" cy="21336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167972" y="1880321"/>
            <a:ext cx="186828" cy="21336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354800" y="1870161"/>
            <a:ext cx="152400" cy="21336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507200" y="1860001"/>
            <a:ext cx="152400" cy="21336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654126" y="1870949"/>
            <a:ext cx="152400" cy="21336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784630" y="1892057"/>
            <a:ext cx="152400" cy="20320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929973" y="1958315"/>
            <a:ext cx="84478" cy="135367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2021046" y="2518730"/>
            <a:ext cx="186828" cy="21336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2173446" y="2524992"/>
            <a:ext cx="186828" cy="21336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2371222" y="2531254"/>
            <a:ext cx="152400" cy="21336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2518148" y="2526568"/>
            <a:ext cx="152400" cy="21336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2676022" y="2526568"/>
            <a:ext cx="152400" cy="21336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2812000" y="2503884"/>
            <a:ext cx="152400" cy="20320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2968291" y="2515402"/>
            <a:ext cx="84478" cy="135367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086015" y="1584831"/>
            <a:ext cx="0" cy="4885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099672" y="2531254"/>
            <a:ext cx="0" cy="4885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 rot="16200000">
            <a:off x="4102734" y="1786145"/>
            <a:ext cx="43040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Waste</a:t>
            </a:r>
          </a:p>
        </p:txBody>
      </p:sp>
      <p:sp>
        <p:nvSpPr>
          <p:cNvPr id="48" name="TextBox 47"/>
          <p:cNvSpPr txBox="1"/>
          <p:nvPr/>
        </p:nvSpPr>
        <p:spPr>
          <a:xfrm rot="16200000">
            <a:off x="4102735" y="2653797"/>
            <a:ext cx="43040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Waste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510289" y="2230715"/>
            <a:ext cx="121913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Actual throughput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24508" y="3271117"/>
            <a:ext cx="4597020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25000"/>
                  </a:schemeClr>
                </a:solidFill>
              </a:rPr>
              <a:t>Symptoms and consequences</a:t>
            </a:r>
          </a:p>
          <a:p>
            <a:endParaRPr lang="en-US" sz="1600" dirty="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Functionality over quality </a:t>
            </a:r>
            <a:endParaRPr lang="en-US" sz="1600" dirty="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PO too senior to make the stand-up</a:t>
            </a:r>
            <a:endParaRPr lang="en-US" sz="1600" dirty="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BAs </a:t>
            </a:r>
            <a:r>
              <a:rPr lang="en-US" sz="1600" dirty="0">
                <a:solidFill>
                  <a:schemeClr val="accent6">
                    <a:lumMod val="25000"/>
                  </a:schemeClr>
                </a:solidFill>
              </a:rPr>
              <a:t>/ Proxy </a:t>
            </a: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PO overruled</a:t>
            </a:r>
            <a:endParaRPr lang="en-US" sz="1600" dirty="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6">
                    <a:lumMod val="25000"/>
                  </a:schemeClr>
                </a:solidFill>
              </a:rPr>
              <a:t>Elaboration consuming </a:t>
            </a: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capacity</a:t>
            </a:r>
            <a:endParaRPr lang="en-US" sz="1600" dirty="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IT PM losing </a:t>
            </a: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hair </a:t>
            </a: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over plan</a:t>
            </a:r>
            <a:endParaRPr lang="en-US" sz="1600" dirty="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6">
                    <a:lumMod val="25000"/>
                  </a:schemeClr>
                </a:solidFill>
              </a:rPr>
              <a:t>Scope out-of-control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6">
                    <a:lumMod val="25000"/>
                  </a:schemeClr>
                </a:solidFill>
              </a:rPr>
              <a:t>High levels of defects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6">
                    <a:lumMod val="25000"/>
                  </a:schemeClr>
                </a:solidFill>
              </a:rPr>
              <a:t>Poor code </a:t>
            </a: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quality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Much overtime from Dev &amp; Ops teams</a:t>
            </a:r>
            <a:endParaRPr lang="en-US" sz="16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769330" y="1763755"/>
            <a:ext cx="6208022" cy="46166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Solutions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Measure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Data driven Agile dashboards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Data points to influence (</a:t>
            </a:r>
            <a:r>
              <a:rPr lang="en-US" sz="2000" dirty="0" smtClean="0">
                <a:solidFill>
                  <a:schemeClr val="bg1"/>
                </a:solidFill>
              </a:rPr>
              <a:t>e.g</a:t>
            </a:r>
            <a:r>
              <a:rPr lang="en-US" sz="2000" dirty="0">
                <a:solidFill>
                  <a:schemeClr val="bg1"/>
                </a:solidFill>
              </a:rPr>
              <a:t>. focus factor)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Balance the flow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Augment Product Owner capacity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Or reduce downstream capacity and accept deadline impact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Shorten, not extend cycle time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Releasing the output focuses the input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Get DevOps right up front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to avoid downstream constraint</a:t>
            </a:r>
          </a:p>
        </p:txBody>
      </p:sp>
      <p:sp>
        <p:nvSpPr>
          <p:cNvPr id="44" name="Title 2"/>
          <p:cNvSpPr txBox="1">
            <a:spLocks/>
          </p:cNvSpPr>
          <p:nvPr/>
        </p:nvSpPr>
        <p:spPr>
          <a:xfrm>
            <a:off x="562327" y="375036"/>
            <a:ext cx="8934146" cy="394138"/>
          </a:xfrm>
          <a:prstGeom prst="rect">
            <a:avLst/>
          </a:prstGeom>
        </p:spPr>
        <p:txBody>
          <a:bodyPr lIns="0"/>
          <a:lstStyle>
            <a:lvl1pPr algn="l" defTabSz="804649" rtl="0" eaLnBrk="1" latinLnBrk="0" hangingPunct="1">
              <a:lnSpc>
                <a:spcPts val="1995"/>
              </a:lnSpc>
              <a:spcBef>
                <a:spcPct val="0"/>
              </a:spcBef>
              <a:buNone/>
              <a:defRPr sz="19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The Product Owner Problem</a:t>
            </a:r>
          </a:p>
        </p:txBody>
      </p:sp>
    </p:spTree>
    <p:extLst>
      <p:ext uri="{BB962C8B-B14F-4D97-AF65-F5344CB8AC3E}">
        <p14:creationId xmlns:p14="http://schemas.microsoft.com/office/powerpoint/2010/main" val="2731146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5004" y="1577665"/>
            <a:ext cx="32505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Req.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94923" y="1577665"/>
            <a:ext cx="3507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 err="1"/>
              <a:t>Elab</a:t>
            </a:r>
            <a:r>
              <a:rPr lang="en-US" sz="12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31912" y="1579657"/>
            <a:ext cx="30499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Dev.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35482" y="1581649"/>
            <a:ext cx="3249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Test.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0567" y="1591997"/>
            <a:ext cx="28230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Live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456183" y="1577665"/>
            <a:ext cx="0" cy="12971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54616" y="1577665"/>
            <a:ext cx="3016186" cy="1297199"/>
          </a:xfrm>
          <a:prstGeom prst="rect">
            <a:avLst/>
          </a:prstGeom>
          <a:noFill/>
          <a:ln w="12700" cmpd="sng">
            <a:solidFill>
              <a:srgbClr val="0098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093179" y="1575285"/>
            <a:ext cx="0" cy="12971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696755" y="1572905"/>
            <a:ext cx="0" cy="12971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58556" y="1570525"/>
            <a:ext cx="0" cy="12971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48298" y="1936677"/>
            <a:ext cx="3171666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016122" y="1949741"/>
            <a:ext cx="0" cy="34540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 rot="16200000">
            <a:off x="3996131" y="2057526"/>
            <a:ext cx="43040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Waste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35635" y="2420028"/>
            <a:ext cx="121913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Actual throughput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54616" y="3278283"/>
            <a:ext cx="4271176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25000"/>
                  </a:schemeClr>
                </a:solidFill>
              </a:rPr>
              <a:t>Symptoms and consequences</a:t>
            </a:r>
          </a:p>
          <a:p>
            <a:endParaRPr lang="en-US" sz="1600" dirty="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Teams </a:t>
            </a:r>
            <a:r>
              <a:rPr lang="en-US" sz="1600" dirty="0">
                <a:solidFill>
                  <a:schemeClr val="accent6">
                    <a:lumMod val="25000"/>
                  </a:schemeClr>
                </a:solidFill>
              </a:rPr>
              <a:t>diverted to estimation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Scope yoyo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Mini-</a:t>
            </a: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waterfall cycles</a:t>
            </a:r>
            <a:endParaRPr lang="en-US" sz="1600" dirty="0" smtClean="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“UAT” </a:t>
            </a: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sprints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Heavy </a:t>
            </a:r>
            <a:r>
              <a:rPr lang="en-US" sz="1600" dirty="0">
                <a:solidFill>
                  <a:schemeClr val="accent6">
                    <a:lumMod val="25000"/>
                  </a:schemeClr>
                </a:solidFill>
              </a:rPr>
              <a:t>onshore management </a:t>
            </a: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cost </a:t>
            </a:r>
            <a:endParaRPr lang="en-US" sz="1600" dirty="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6">
                    <a:lumMod val="25000"/>
                  </a:schemeClr>
                </a:solidFill>
              </a:rPr>
              <a:t>Disgruntled </a:t>
            </a: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team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“getting </a:t>
            </a:r>
            <a:r>
              <a:rPr lang="en-US" sz="1600" dirty="0">
                <a:solidFill>
                  <a:schemeClr val="accent6">
                    <a:lumMod val="25000"/>
                  </a:schemeClr>
                </a:solidFill>
              </a:rPr>
              <a:t>what you are given”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844456" y="2639590"/>
            <a:ext cx="299894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46924" y="2311762"/>
            <a:ext cx="3171666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872415" y="2004787"/>
            <a:ext cx="204473" cy="307632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100462" y="2059823"/>
            <a:ext cx="174225" cy="262119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934699" y="2133220"/>
            <a:ext cx="115434" cy="173667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 66"/>
          <p:cNvSpPr/>
          <p:nvPr/>
        </p:nvSpPr>
        <p:spPr>
          <a:xfrm>
            <a:off x="852880" y="1959383"/>
            <a:ext cx="2986549" cy="296965"/>
          </a:xfrm>
          <a:custGeom>
            <a:avLst/>
            <a:gdLst>
              <a:gd name="connsiteX0" fmla="*/ 0 w 2986549"/>
              <a:gd name="connsiteY0" fmla="*/ 10400 h 280831"/>
              <a:gd name="connsiteX1" fmla="*/ 678426 w 2986549"/>
              <a:gd name="connsiteY1" fmla="*/ 3025 h 280831"/>
              <a:gd name="connsiteX2" fmla="*/ 1246239 w 2986549"/>
              <a:gd name="connsiteY2" fmla="*/ 3025 h 280831"/>
              <a:gd name="connsiteX3" fmla="*/ 1364226 w 2986549"/>
              <a:gd name="connsiteY3" fmla="*/ 39896 h 280831"/>
              <a:gd name="connsiteX4" fmla="*/ 1622323 w 2986549"/>
              <a:gd name="connsiteY4" fmla="*/ 121013 h 280831"/>
              <a:gd name="connsiteX5" fmla="*/ 1814052 w 2986549"/>
              <a:gd name="connsiteY5" fmla="*/ 135761 h 280831"/>
              <a:gd name="connsiteX6" fmla="*/ 2079523 w 2986549"/>
              <a:gd name="connsiteY6" fmla="*/ 135761 h 280831"/>
              <a:gd name="connsiteX7" fmla="*/ 2418736 w 2986549"/>
              <a:gd name="connsiteY7" fmla="*/ 268496 h 280831"/>
              <a:gd name="connsiteX8" fmla="*/ 2676833 w 2986549"/>
              <a:gd name="connsiteY8" fmla="*/ 275871 h 280831"/>
              <a:gd name="connsiteX9" fmla="*/ 2986549 w 2986549"/>
              <a:gd name="connsiteY9" fmla="*/ 275871 h 280831"/>
              <a:gd name="connsiteX10" fmla="*/ 2986549 w 2986549"/>
              <a:gd name="connsiteY10" fmla="*/ 275871 h 28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86549" h="280831">
                <a:moveTo>
                  <a:pt x="0" y="10400"/>
                </a:moveTo>
                <a:lnTo>
                  <a:pt x="678426" y="3025"/>
                </a:lnTo>
                <a:cubicBezTo>
                  <a:pt x="886133" y="1796"/>
                  <a:pt x="1131939" y="-3120"/>
                  <a:pt x="1246239" y="3025"/>
                </a:cubicBezTo>
                <a:cubicBezTo>
                  <a:pt x="1360539" y="9170"/>
                  <a:pt x="1364226" y="39896"/>
                  <a:pt x="1364226" y="39896"/>
                </a:cubicBezTo>
                <a:cubicBezTo>
                  <a:pt x="1426907" y="59561"/>
                  <a:pt x="1547352" y="105036"/>
                  <a:pt x="1622323" y="121013"/>
                </a:cubicBezTo>
                <a:cubicBezTo>
                  <a:pt x="1697294" y="136990"/>
                  <a:pt x="1737852" y="133303"/>
                  <a:pt x="1814052" y="135761"/>
                </a:cubicBezTo>
                <a:cubicBezTo>
                  <a:pt x="1890252" y="138219"/>
                  <a:pt x="1978742" y="113639"/>
                  <a:pt x="2079523" y="135761"/>
                </a:cubicBezTo>
                <a:cubicBezTo>
                  <a:pt x="2180304" y="157883"/>
                  <a:pt x="2319184" y="245144"/>
                  <a:pt x="2418736" y="268496"/>
                </a:cubicBezTo>
                <a:cubicBezTo>
                  <a:pt x="2518288" y="291848"/>
                  <a:pt x="2582198" y="274642"/>
                  <a:pt x="2676833" y="275871"/>
                </a:cubicBezTo>
                <a:cubicBezTo>
                  <a:pt x="2771468" y="277100"/>
                  <a:pt x="2986549" y="275871"/>
                  <a:pt x="2986549" y="275871"/>
                </a:cubicBezTo>
                <a:lnTo>
                  <a:pt x="2986549" y="275871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1024815" y="2017078"/>
            <a:ext cx="204473" cy="307632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1177215" y="2014621"/>
            <a:ext cx="204473" cy="307632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1329615" y="2004790"/>
            <a:ext cx="204473" cy="307632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1482015" y="2002333"/>
            <a:ext cx="204473" cy="307632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1634415" y="1999876"/>
            <a:ext cx="204473" cy="307632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1786815" y="1997419"/>
            <a:ext cx="204473" cy="307632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1939215" y="2002336"/>
            <a:ext cx="204473" cy="307632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55104" y="2104234"/>
            <a:ext cx="137123" cy="206301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2388066" y="2104234"/>
            <a:ext cx="137123" cy="206301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2521028" y="2104234"/>
            <a:ext cx="137123" cy="206301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653990" y="2104234"/>
            <a:ext cx="137123" cy="206301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2786952" y="2104234"/>
            <a:ext cx="137123" cy="206301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521528" y="1537462"/>
            <a:ext cx="6670472" cy="5320538"/>
          </a:xfrm>
          <a:prstGeom prst="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48847" y="1767322"/>
            <a:ext cx="6443153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Solutions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Measure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Measure the cost of planning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Drive governing to the constraints rather than planning to them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Educate / Mentor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Lean </a:t>
            </a:r>
            <a:r>
              <a:rPr lang="en-US" sz="2000" dirty="0">
                <a:solidFill>
                  <a:schemeClr val="bg1"/>
                </a:solidFill>
              </a:rPr>
              <a:t>/ Agile way is logical but often counter-intuitive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Look </a:t>
            </a:r>
            <a:r>
              <a:rPr lang="en-US" sz="2000" dirty="0">
                <a:solidFill>
                  <a:schemeClr val="bg1"/>
                </a:solidFill>
              </a:rPr>
              <a:t>at efficiency end-to-end towards the goal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Govern in flight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Take H/L baseline estimate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Define </a:t>
            </a:r>
            <a:r>
              <a:rPr lang="en-US" sz="2000" dirty="0" smtClean="0">
                <a:solidFill>
                  <a:schemeClr val="bg1"/>
                </a:solidFill>
              </a:rPr>
              <a:t>targets </a:t>
            </a:r>
            <a:r>
              <a:rPr lang="en-US" sz="2000" dirty="0">
                <a:solidFill>
                  <a:schemeClr val="bg1"/>
                </a:solidFill>
              </a:rPr>
              <a:t>and manage to </a:t>
            </a:r>
            <a:r>
              <a:rPr lang="en-US" sz="2000" dirty="0" smtClean="0">
                <a:solidFill>
                  <a:schemeClr val="bg1"/>
                </a:solidFill>
              </a:rPr>
              <a:t>them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itle 2"/>
          <p:cNvSpPr txBox="1">
            <a:spLocks/>
          </p:cNvSpPr>
          <p:nvPr/>
        </p:nvSpPr>
        <p:spPr>
          <a:xfrm>
            <a:off x="562327" y="375036"/>
            <a:ext cx="8934146" cy="394138"/>
          </a:xfrm>
          <a:prstGeom prst="rect">
            <a:avLst/>
          </a:prstGeom>
        </p:spPr>
        <p:txBody>
          <a:bodyPr lIns="0"/>
          <a:lstStyle>
            <a:lvl1pPr algn="l" defTabSz="804649" rtl="0" eaLnBrk="1" latinLnBrk="0" hangingPunct="1">
              <a:lnSpc>
                <a:spcPts val="1995"/>
              </a:lnSpc>
              <a:spcBef>
                <a:spcPct val="0"/>
              </a:spcBef>
              <a:buNone/>
              <a:defRPr sz="19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Excessive planning / </a:t>
            </a:r>
            <a:r>
              <a:rPr lang="en-GB" sz="2400" dirty="0" err="1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WaterScrum</a:t>
            </a:r>
            <a:endParaRPr lang="en-GB" sz="2400" dirty="0" smtClean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85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6661" y="1555671"/>
            <a:ext cx="32505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Req.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6580" y="1555671"/>
            <a:ext cx="3507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 err="1"/>
              <a:t>Elab</a:t>
            </a:r>
            <a:r>
              <a:rPr lang="en-US" sz="12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13569" y="1557663"/>
            <a:ext cx="30499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Dev.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7139" y="1559655"/>
            <a:ext cx="3249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Test.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2224" y="1570003"/>
            <a:ext cx="28230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Live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437840" y="1555671"/>
            <a:ext cx="0" cy="12971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36273" y="1555671"/>
            <a:ext cx="3016186" cy="1297199"/>
          </a:xfrm>
          <a:prstGeom prst="rect">
            <a:avLst/>
          </a:prstGeom>
          <a:noFill/>
          <a:ln w="12700" cmpd="sng">
            <a:solidFill>
              <a:srgbClr val="0098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074836" y="1553291"/>
            <a:ext cx="0" cy="12971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678412" y="1550911"/>
            <a:ext cx="0" cy="12971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40213" y="1548531"/>
            <a:ext cx="0" cy="12971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997779" y="1800599"/>
            <a:ext cx="0" cy="36549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6200000">
            <a:off x="3977070" y="1877539"/>
            <a:ext cx="43040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Waste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03237" y="2310637"/>
            <a:ext cx="121913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Actual throughput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4537" y="3256289"/>
            <a:ext cx="4394286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25000"/>
                  </a:schemeClr>
                </a:solidFill>
              </a:rPr>
              <a:t>Symptoms and consequences</a:t>
            </a:r>
          </a:p>
          <a:p>
            <a:endParaRPr lang="en-US" sz="1600" dirty="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6">
                    <a:lumMod val="25000"/>
                  </a:schemeClr>
                </a:solidFill>
              </a:rPr>
              <a:t>DoD </a:t>
            </a: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– what?</a:t>
            </a:r>
            <a:endParaRPr lang="en-US" sz="1600" dirty="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6">
                    <a:lumMod val="25000"/>
                  </a:schemeClr>
                </a:solidFill>
              </a:rPr>
              <a:t>No coding standards </a:t>
            </a:r>
            <a:endParaRPr lang="en-US" sz="1600" dirty="0" smtClean="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6">
                    <a:lumMod val="25000"/>
                  </a:schemeClr>
                </a:solidFill>
              </a:rPr>
              <a:t>N</a:t>
            </a: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ot </a:t>
            </a:r>
            <a:r>
              <a:rPr lang="en-US" sz="1600" dirty="0">
                <a:solidFill>
                  <a:schemeClr val="accent6">
                    <a:lumMod val="25000"/>
                  </a:schemeClr>
                </a:solidFill>
              </a:rPr>
              <a:t>tracking quality to them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Spaghetti code</a:t>
            </a:r>
            <a:endParaRPr lang="en-US" sz="1600" dirty="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Team diverted to Prod Support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accent6">
                    <a:lumMod val="25000"/>
                  </a:schemeClr>
                </a:solidFill>
              </a:rPr>
              <a:t>Architects diverted to Prod Support</a:t>
            </a:r>
            <a:endParaRPr lang="en-US" sz="1600" dirty="0">
              <a:solidFill>
                <a:schemeClr val="accent6">
                  <a:lumMod val="25000"/>
                </a:schemeClr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826113" y="2617596"/>
            <a:ext cx="299894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841911" y="1837468"/>
            <a:ext cx="2979174" cy="306288"/>
          </a:xfrm>
          <a:custGeom>
            <a:avLst/>
            <a:gdLst>
              <a:gd name="connsiteX0" fmla="*/ 0 w 2979174"/>
              <a:gd name="connsiteY0" fmla="*/ 192821 h 199206"/>
              <a:gd name="connsiteX1" fmla="*/ 612058 w 2979174"/>
              <a:gd name="connsiteY1" fmla="*/ 192821 h 199206"/>
              <a:gd name="connsiteX2" fmla="*/ 929148 w 2979174"/>
              <a:gd name="connsiteY2" fmla="*/ 126454 h 199206"/>
              <a:gd name="connsiteX3" fmla="*/ 1172496 w 2979174"/>
              <a:gd name="connsiteY3" fmla="*/ 15841 h 199206"/>
              <a:gd name="connsiteX4" fmla="*/ 1415845 w 2979174"/>
              <a:gd name="connsiteY4" fmla="*/ 1092 h 199206"/>
              <a:gd name="connsiteX5" fmla="*/ 1732935 w 2979174"/>
              <a:gd name="connsiteY5" fmla="*/ 1092 h 199206"/>
              <a:gd name="connsiteX6" fmla="*/ 2979174 w 2979174"/>
              <a:gd name="connsiteY6" fmla="*/ 1092 h 19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9174" h="199206">
                <a:moveTo>
                  <a:pt x="0" y="192821"/>
                </a:moveTo>
                <a:cubicBezTo>
                  <a:pt x="228600" y="198351"/>
                  <a:pt x="457200" y="203882"/>
                  <a:pt x="612058" y="192821"/>
                </a:cubicBezTo>
                <a:cubicBezTo>
                  <a:pt x="766916" y="181760"/>
                  <a:pt x="835742" y="155951"/>
                  <a:pt x="929148" y="126454"/>
                </a:cubicBezTo>
                <a:cubicBezTo>
                  <a:pt x="1022554" y="96957"/>
                  <a:pt x="1091380" y="36735"/>
                  <a:pt x="1172496" y="15841"/>
                </a:cubicBezTo>
                <a:cubicBezTo>
                  <a:pt x="1253612" y="-5053"/>
                  <a:pt x="1322439" y="3550"/>
                  <a:pt x="1415845" y="1092"/>
                </a:cubicBezTo>
                <a:cubicBezTo>
                  <a:pt x="1509251" y="-1366"/>
                  <a:pt x="1732935" y="1092"/>
                  <a:pt x="1732935" y="1092"/>
                </a:cubicBezTo>
                <a:lnTo>
                  <a:pt x="2979174" y="1092"/>
                </a:lnTo>
              </a:path>
            </a:pathLst>
          </a:cu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cxnSp>
        <p:nvCxnSpPr>
          <p:cNvPr id="42" name="Straight Connector 41"/>
          <p:cNvCxnSpPr/>
          <p:nvPr/>
        </p:nvCxnSpPr>
        <p:spPr>
          <a:xfrm>
            <a:off x="864357" y="1774573"/>
            <a:ext cx="3171666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26113" y="2223398"/>
            <a:ext cx="3171666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2545738" y="1883163"/>
            <a:ext cx="204473" cy="307632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705512" y="1880706"/>
            <a:ext cx="204473" cy="307632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850538" y="1892997"/>
            <a:ext cx="204473" cy="307632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3002938" y="1883166"/>
            <a:ext cx="204473" cy="307632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3155338" y="1880709"/>
            <a:ext cx="204473" cy="307632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3307738" y="1878252"/>
            <a:ext cx="204473" cy="307632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3460138" y="1875795"/>
            <a:ext cx="204473" cy="307632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3612538" y="1880712"/>
            <a:ext cx="204473" cy="307632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1756985" y="1977127"/>
            <a:ext cx="137123" cy="206301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1931006" y="1871608"/>
            <a:ext cx="204473" cy="307632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090780" y="1869151"/>
            <a:ext cx="204473" cy="307632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235806" y="1881442"/>
            <a:ext cx="204473" cy="307632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388206" y="1871611"/>
            <a:ext cx="204473" cy="307632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521528" y="1537462"/>
            <a:ext cx="6670472" cy="5320538"/>
          </a:xfrm>
          <a:prstGeom prst="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67784" y="1767771"/>
            <a:ext cx="6231711" cy="46166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Solutions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Measure quality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Measure quality (DoD, record Tech Debt, </a:t>
            </a:r>
            <a:r>
              <a:rPr lang="en-US" sz="2000" dirty="0" smtClean="0">
                <a:solidFill>
                  <a:schemeClr val="bg1"/>
                </a:solidFill>
              </a:rPr>
              <a:t>Sonar)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Evolve Architectures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MVP first, polish after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Greenfield overhauls are </a:t>
            </a:r>
            <a:r>
              <a:rPr lang="en-US" sz="2000" dirty="0">
                <a:solidFill>
                  <a:schemeClr val="bg1"/>
                </a:solidFill>
              </a:rPr>
              <a:t>wasteful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Drive discipline to care about the </a:t>
            </a:r>
            <a:r>
              <a:rPr lang="en-US" sz="2000" dirty="0" smtClean="0">
                <a:solidFill>
                  <a:schemeClr val="bg1"/>
                </a:solidFill>
              </a:rPr>
              <a:t>product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Refactor as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Measure and reduce Debt Servicing cost (production support, </a:t>
            </a:r>
            <a:r>
              <a:rPr lang="en-US" sz="2000" dirty="0" err="1">
                <a:solidFill>
                  <a:schemeClr val="bg1"/>
                </a:solidFill>
              </a:rPr>
              <a:t>adhoc</a:t>
            </a:r>
            <a:r>
              <a:rPr lang="en-US" sz="2000" dirty="0">
                <a:solidFill>
                  <a:schemeClr val="bg1"/>
                </a:solidFill>
              </a:rPr>
              <a:t> fixes, incidents, Legacy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Measure Tech Debt trend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8" name="Title 2"/>
          <p:cNvSpPr txBox="1">
            <a:spLocks/>
          </p:cNvSpPr>
          <p:nvPr/>
        </p:nvSpPr>
        <p:spPr>
          <a:xfrm>
            <a:off x="562327" y="375036"/>
            <a:ext cx="8934146" cy="394138"/>
          </a:xfrm>
          <a:prstGeom prst="rect">
            <a:avLst/>
          </a:prstGeom>
        </p:spPr>
        <p:txBody>
          <a:bodyPr lIns="0"/>
          <a:lstStyle>
            <a:lvl1pPr algn="l" defTabSz="804649" rtl="0" eaLnBrk="1" latinLnBrk="0" hangingPunct="1">
              <a:lnSpc>
                <a:spcPts val="1995"/>
              </a:lnSpc>
              <a:spcBef>
                <a:spcPct val="0"/>
              </a:spcBef>
              <a:buNone/>
              <a:defRPr sz="19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Dealing with Legacy</a:t>
            </a:r>
          </a:p>
        </p:txBody>
      </p:sp>
    </p:spTree>
    <p:extLst>
      <p:ext uri="{BB962C8B-B14F-4D97-AF65-F5344CB8AC3E}">
        <p14:creationId xmlns:p14="http://schemas.microsoft.com/office/powerpoint/2010/main" val="193609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/>
          <p:cNvSpPr txBox="1">
            <a:spLocks/>
          </p:cNvSpPr>
          <p:nvPr/>
        </p:nvSpPr>
        <p:spPr>
          <a:xfrm>
            <a:off x="1777482" y="2237901"/>
            <a:ext cx="8789436" cy="1614163"/>
          </a:xfrm>
          <a:prstGeom prst="rect">
            <a:avLst/>
          </a:prstGeom>
        </p:spPr>
        <p:txBody>
          <a:bodyPr/>
          <a:lstStyle>
            <a:lvl1pPr algn="l" defTabSz="804649" rtl="0" eaLnBrk="1" latinLnBrk="0" hangingPunct="1">
              <a:lnSpc>
                <a:spcPts val="1995"/>
              </a:lnSpc>
              <a:spcBef>
                <a:spcPct val="0"/>
              </a:spcBef>
              <a:buNone/>
              <a:defRPr sz="19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GB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How do we establish a framework where we industrialise such solutions?</a:t>
            </a:r>
          </a:p>
        </p:txBody>
      </p:sp>
    </p:spTree>
    <p:extLst>
      <p:ext uri="{BB962C8B-B14F-4D97-AF65-F5344CB8AC3E}">
        <p14:creationId xmlns:p14="http://schemas.microsoft.com/office/powerpoint/2010/main" val="157003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76751"/>
            <a:ext cx="6948393" cy="5481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7053" y="1376752"/>
            <a:ext cx="5710989" cy="55133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67856" y="3748043"/>
            <a:ext cx="191302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b="1" dirty="0" smtClean="0"/>
              <a:t>State of Agility</a:t>
            </a:r>
          </a:p>
        </p:txBody>
      </p:sp>
      <p:sp>
        <p:nvSpPr>
          <p:cNvPr id="7" name="Oval 6"/>
          <p:cNvSpPr/>
          <p:nvPr/>
        </p:nvSpPr>
        <p:spPr>
          <a:xfrm>
            <a:off x="1957137" y="2486527"/>
            <a:ext cx="3336758" cy="3336758"/>
          </a:xfrm>
          <a:prstGeom prst="ellipse">
            <a:avLst/>
          </a:prstGeom>
          <a:solidFill>
            <a:schemeClr val="bg1">
              <a:alpha val="6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25554" y="2903653"/>
            <a:ext cx="243037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400" b="1" dirty="0" smtClean="0"/>
              <a:t>Continuous Transformation programme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57638" y="4086470"/>
            <a:ext cx="220579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Waste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smtClean="0"/>
              <a:t>Change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562327" y="375036"/>
            <a:ext cx="8934146" cy="394138"/>
          </a:xfrm>
          <a:prstGeom prst="rect">
            <a:avLst/>
          </a:prstGeom>
        </p:spPr>
        <p:txBody>
          <a:bodyPr lIns="0"/>
          <a:lstStyle>
            <a:lvl1pPr algn="l" defTabSz="804649" rtl="0" eaLnBrk="1" latinLnBrk="0" hangingPunct="1">
              <a:lnSpc>
                <a:spcPts val="1995"/>
              </a:lnSpc>
              <a:spcBef>
                <a:spcPct val="0"/>
              </a:spcBef>
              <a:buNone/>
              <a:defRPr sz="19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How do we ignite Stars from Nebulae?</a:t>
            </a:r>
          </a:p>
        </p:txBody>
      </p:sp>
    </p:spTree>
    <p:extLst>
      <p:ext uri="{BB962C8B-B14F-4D97-AF65-F5344CB8AC3E}">
        <p14:creationId xmlns:p14="http://schemas.microsoft.com/office/powerpoint/2010/main" val="3467643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ounded Rectangle 493"/>
          <p:cNvSpPr/>
          <p:nvPr/>
        </p:nvSpPr>
        <p:spPr bwMode="auto">
          <a:xfrm>
            <a:off x="5202496" y="1728482"/>
            <a:ext cx="1345990" cy="2448306"/>
          </a:xfrm>
          <a:prstGeom prst="roundRect">
            <a:avLst/>
          </a:prstGeom>
          <a:solidFill>
            <a:schemeClr val="tx1">
              <a:lumMod val="60000"/>
              <a:lumOff val="40000"/>
              <a:alpha val="76000"/>
            </a:schemeClr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060" tIns="49530" rIns="99060" bIns="49530" numCol="1" rtlCol="0" anchor="t" anchorCtr="0" compatLnSpc="1">
            <a:prstTxWarp prst="textNoShape">
              <a:avLst/>
            </a:prstTxWarp>
          </a:bodyPr>
          <a:lstStyle/>
          <a:p>
            <a:endParaRPr lang="en-GB" sz="1625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493" name="Rounded Rectangle 492"/>
          <p:cNvSpPr/>
          <p:nvPr/>
        </p:nvSpPr>
        <p:spPr bwMode="auto">
          <a:xfrm>
            <a:off x="8064615" y="1759627"/>
            <a:ext cx="1345990" cy="2448306"/>
          </a:xfrm>
          <a:prstGeom prst="roundRect">
            <a:avLst/>
          </a:prstGeom>
          <a:solidFill>
            <a:schemeClr val="tx1">
              <a:lumMod val="60000"/>
              <a:lumOff val="40000"/>
              <a:alpha val="76000"/>
            </a:schemeClr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060" tIns="49530" rIns="99060" bIns="49530" numCol="1" rtlCol="0" anchor="t" anchorCtr="0" compatLnSpc="1">
            <a:prstTxWarp prst="textNoShape">
              <a:avLst/>
            </a:prstTxWarp>
          </a:bodyPr>
          <a:lstStyle/>
          <a:p>
            <a:endParaRPr lang="en-GB" sz="1625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55" name="Rounded Rectangle 54"/>
          <p:cNvSpPr/>
          <p:nvPr/>
        </p:nvSpPr>
        <p:spPr bwMode="auto">
          <a:xfrm>
            <a:off x="7892781" y="1862344"/>
            <a:ext cx="1345990" cy="2448306"/>
          </a:xfrm>
          <a:prstGeom prst="roundRect">
            <a:avLst/>
          </a:prstGeom>
          <a:solidFill>
            <a:schemeClr val="tx1">
              <a:lumMod val="60000"/>
              <a:lumOff val="40000"/>
              <a:alpha val="76000"/>
            </a:schemeClr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060" tIns="49530" rIns="99060" bIns="49530" numCol="1" rtlCol="0" anchor="t" anchorCtr="0" compatLnSpc="1">
            <a:prstTxWarp prst="textNoShape">
              <a:avLst/>
            </a:prstTxWarp>
          </a:bodyPr>
          <a:lstStyle/>
          <a:p>
            <a:endParaRPr lang="en-GB" sz="1625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56" name="Text Box 36"/>
          <p:cNvSpPr txBox="1">
            <a:spLocks noChangeArrowheads="1"/>
          </p:cNvSpPr>
          <p:nvPr/>
        </p:nvSpPr>
        <p:spPr bwMode="auto">
          <a:xfrm>
            <a:off x="7890469" y="4041506"/>
            <a:ext cx="1333501" cy="27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ts val="0"/>
              </a:spcBef>
              <a:spcAft>
                <a:spcPct val="0"/>
              </a:spcAft>
              <a:buClrTx/>
              <a:buSzTx/>
              <a:buNone/>
            </a:pPr>
            <a:r>
              <a:rPr lang="en-GB" altLang="en-US" sz="1192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Compliance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5060056" y="1848172"/>
            <a:ext cx="1345990" cy="2448306"/>
          </a:xfrm>
          <a:prstGeom prst="roundRect">
            <a:avLst/>
          </a:prstGeom>
          <a:solidFill>
            <a:schemeClr val="tx1">
              <a:lumMod val="60000"/>
              <a:lumOff val="40000"/>
              <a:alpha val="76000"/>
            </a:schemeClr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060" tIns="49530" rIns="99060" bIns="49530" numCol="1" rtlCol="0" anchor="t" anchorCtr="0" compatLnSpc="1">
            <a:prstTxWarp prst="textNoShape">
              <a:avLst/>
            </a:prstTxWarp>
          </a:bodyPr>
          <a:lstStyle/>
          <a:p>
            <a:endParaRPr lang="en-GB" sz="1625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58" name="Rounded Rectangle 57"/>
          <p:cNvSpPr/>
          <p:nvPr/>
        </p:nvSpPr>
        <p:spPr bwMode="auto">
          <a:xfrm>
            <a:off x="6489415" y="1855831"/>
            <a:ext cx="1345990" cy="2448306"/>
          </a:xfrm>
          <a:prstGeom prst="roundRect">
            <a:avLst/>
          </a:prstGeom>
          <a:solidFill>
            <a:schemeClr val="tx1">
              <a:lumMod val="60000"/>
              <a:lumOff val="40000"/>
              <a:alpha val="76000"/>
            </a:schemeClr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060" tIns="49530" rIns="99060" bIns="49530" numCol="1" rtlCol="0" anchor="t" anchorCtr="0" compatLnSpc="1">
            <a:prstTxWarp prst="textNoShape">
              <a:avLst/>
            </a:prstTxWarp>
          </a:bodyPr>
          <a:lstStyle/>
          <a:p>
            <a:endParaRPr lang="en-GB" sz="1625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2239406" y="1844896"/>
            <a:ext cx="1345990" cy="2448306"/>
          </a:xfrm>
          <a:prstGeom prst="roundRect">
            <a:avLst/>
          </a:prstGeom>
          <a:solidFill>
            <a:schemeClr val="tx1">
              <a:lumMod val="60000"/>
              <a:lumOff val="40000"/>
              <a:alpha val="76000"/>
            </a:schemeClr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060" tIns="49530" rIns="99060" bIns="49530" numCol="1" rtlCol="0" anchor="t" anchorCtr="0" compatLnSpc="1">
            <a:prstTxWarp prst="textNoShape">
              <a:avLst/>
            </a:prstTxWarp>
          </a:bodyPr>
          <a:lstStyle/>
          <a:p>
            <a:endParaRPr lang="en-GB" sz="1625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3643731" y="1840512"/>
            <a:ext cx="1345990" cy="2448306"/>
          </a:xfrm>
          <a:prstGeom prst="roundRect">
            <a:avLst/>
          </a:prstGeom>
          <a:solidFill>
            <a:schemeClr val="tx1">
              <a:lumMod val="60000"/>
              <a:lumOff val="40000"/>
              <a:alpha val="76000"/>
            </a:schemeClr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060" tIns="49530" rIns="99060" bIns="49530" numCol="1" rtlCol="0" anchor="t" anchorCtr="0" compatLnSpc="1">
            <a:prstTxWarp prst="textNoShape">
              <a:avLst/>
            </a:prstTxWarp>
          </a:bodyPr>
          <a:lstStyle/>
          <a:p>
            <a:endParaRPr lang="en-GB" sz="1625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63" name="Text Box 36"/>
          <p:cNvSpPr txBox="1">
            <a:spLocks noChangeArrowheads="1"/>
          </p:cNvSpPr>
          <p:nvPr/>
        </p:nvSpPr>
        <p:spPr bwMode="auto">
          <a:xfrm>
            <a:off x="2424790" y="4466326"/>
            <a:ext cx="6665766" cy="32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ts val="0"/>
              </a:spcBef>
              <a:spcAft>
                <a:spcPct val="0"/>
              </a:spcAft>
              <a:buClrTx/>
              <a:buSzTx/>
              <a:buNone/>
            </a:pPr>
            <a:r>
              <a:rPr lang="en-GB" altLang="en-US" sz="1517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Arial" pitchFamily="34" charset="0"/>
              </a:rPr>
              <a:t>Vertical Delivery Units across a Bank</a:t>
            </a:r>
          </a:p>
        </p:txBody>
      </p:sp>
      <p:sp>
        <p:nvSpPr>
          <p:cNvPr id="69" name="Text Box 36"/>
          <p:cNvSpPr txBox="1">
            <a:spLocks noChangeArrowheads="1"/>
          </p:cNvSpPr>
          <p:nvPr/>
        </p:nvSpPr>
        <p:spPr bwMode="auto">
          <a:xfrm>
            <a:off x="2249582" y="4037551"/>
            <a:ext cx="1333501" cy="27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ts val="0"/>
              </a:spcBef>
              <a:spcAft>
                <a:spcPct val="0"/>
              </a:spcAft>
              <a:buClrTx/>
              <a:buSzTx/>
              <a:buNone/>
            </a:pPr>
            <a:r>
              <a:rPr lang="en-GB" altLang="en-US" sz="1192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Risk</a:t>
            </a:r>
          </a:p>
        </p:txBody>
      </p:sp>
      <p:sp>
        <p:nvSpPr>
          <p:cNvPr id="88" name="Text Box 36"/>
          <p:cNvSpPr txBox="1">
            <a:spLocks noChangeArrowheads="1"/>
          </p:cNvSpPr>
          <p:nvPr/>
        </p:nvSpPr>
        <p:spPr bwMode="auto">
          <a:xfrm>
            <a:off x="3666587" y="4045388"/>
            <a:ext cx="1333501" cy="27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ts val="0"/>
              </a:spcBef>
              <a:spcAft>
                <a:spcPct val="0"/>
              </a:spcAft>
              <a:buClrTx/>
              <a:buSzTx/>
              <a:buNone/>
            </a:pPr>
            <a:r>
              <a:rPr lang="en-GB" altLang="en-US" sz="1192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Operations</a:t>
            </a:r>
          </a:p>
        </p:txBody>
      </p:sp>
      <p:sp>
        <p:nvSpPr>
          <p:cNvPr id="89" name="Text Box 36"/>
          <p:cNvSpPr txBox="1">
            <a:spLocks noChangeArrowheads="1"/>
          </p:cNvSpPr>
          <p:nvPr/>
        </p:nvSpPr>
        <p:spPr bwMode="auto">
          <a:xfrm>
            <a:off x="5097573" y="4028561"/>
            <a:ext cx="1333501" cy="27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ts val="0"/>
              </a:spcBef>
              <a:spcAft>
                <a:spcPct val="0"/>
              </a:spcAft>
              <a:buClrTx/>
              <a:buSzTx/>
              <a:buNone/>
            </a:pPr>
            <a:r>
              <a:rPr lang="en-GB" altLang="en-US" sz="1192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Trade</a:t>
            </a:r>
          </a:p>
        </p:txBody>
      </p:sp>
      <p:sp>
        <p:nvSpPr>
          <p:cNvPr id="90" name="Text Box 36"/>
          <p:cNvSpPr txBox="1">
            <a:spLocks noChangeArrowheads="1"/>
          </p:cNvSpPr>
          <p:nvPr/>
        </p:nvSpPr>
        <p:spPr bwMode="auto">
          <a:xfrm>
            <a:off x="6447999" y="4034993"/>
            <a:ext cx="1405678" cy="27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ts val="0"/>
              </a:spcBef>
              <a:spcAft>
                <a:spcPct val="0"/>
              </a:spcAft>
              <a:buClrTx/>
              <a:buSzTx/>
              <a:buNone/>
            </a:pPr>
            <a:r>
              <a:rPr lang="en-GB" altLang="en-US" sz="1192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Finance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4069216" y="3873184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03" name="Rounded Rectangle 202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04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4273426" y="3871274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06" name="Rounded Rectangle 205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07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4477635" y="3869363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09" name="Rounded Rectangle 208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10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3060900" y="3869571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12" name="Rounded Rectangle 211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13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3265109" y="3867661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15" name="Rounded Rectangle 214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16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8051886" y="3155184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18" name="Rounded Rectangle 217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19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8256095" y="3153274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21" name="Rounded Rectangle 220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22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8460304" y="3151363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24" name="Rounded Rectangle 223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25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8681340" y="3160397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27" name="Rounded Rectangle 226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28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8885550" y="3158487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30" name="Rounded Rectangle 229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31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8023195" y="3455594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33" name="Rounded Rectangle 232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34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8214364" y="3452331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36" name="Rounded Rectangle 235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37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8425354" y="3452331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39" name="Rounded Rectangle 238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40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8616523" y="3449068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42" name="Rounded Rectangle 241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43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8827513" y="3449068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45" name="Rounded Rectangle 244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46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9018683" y="3445805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48" name="Rounded Rectangle 247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 b="1"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49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 b="1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8016935" y="3699895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51" name="Rounded Rectangle 250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52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8208104" y="3696632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54" name="Rounded Rectangle 253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55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8432801" y="3696632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57" name="Rounded Rectangle 256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58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8623970" y="3693369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60" name="Rounded Rectangle 259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61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8809562" y="3703145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63" name="Rounded Rectangle 262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64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9000732" y="3699882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66" name="Rounded Rectangle 265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67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6572530" y="3550235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69" name="Rounded Rectangle 268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70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6763699" y="3546972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72" name="Rounded Rectangle 271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73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6974689" y="3546972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75" name="Rounded Rectangle 274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76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7165859" y="3543709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278" name="Rounded Rectangle 277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279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6" name="Group 315"/>
          <p:cNvGrpSpPr/>
          <p:nvPr/>
        </p:nvGrpSpPr>
        <p:grpSpPr>
          <a:xfrm>
            <a:off x="7376849" y="3543709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17" name="Rounded Rectangle 316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18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7568018" y="3540446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20" name="Rounded Rectangle 319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21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6566271" y="3794536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23" name="Rounded Rectangle 322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24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6757440" y="3791273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26" name="Rounded Rectangle 325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27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6982136" y="3791273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29" name="Rounded Rectangle 328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30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7173306" y="3788010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32" name="Rounded Rectangle 331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33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7358898" y="3797786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35" name="Rounded Rectangle 334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36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7550067" y="3794523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38" name="Rounded Rectangle 337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39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40" name="Group 339"/>
          <p:cNvGrpSpPr/>
          <p:nvPr/>
        </p:nvGrpSpPr>
        <p:grpSpPr>
          <a:xfrm>
            <a:off x="5121865" y="3644876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41" name="Rounded Rectangle 340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42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43" name="Group 342"/>
          <p:cNvGrpSpPr/>
          <p:nvPr/>
        </p:nvGrpSpPr>
        <p:grpSpPr>
          <a:xfrm>
            <a:off x="5313035" y="3641613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44" name="Rounded Rectangle 343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45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5524025" y="3641613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47" name="Rounded Rectangle 346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48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5715194" y="3638350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50" name="Rounded Rectangle 349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51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5926184" y="3638350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53" name="Rounded Rectangle 352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54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55" name="Group 354"/>
          <p:cNvGrpSpPr/>
          <p:nvPr/>
        </p:nvGrpSpPr>
        <p:grpSpPr>
          <a:xfrm>
            <a:off x="6117353" y="3635087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56" name="Rounded Rectangle 355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57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5115606" y="3889177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59" name="Rounded Rectangle 358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60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5306775" y="3885914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62" name="Rounded Rectangle 361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63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64" name="Group 363"/>
          <p:cNvGrpSpPr/>
          <p:nvPr/>
        </p:nvGrpSpPr>
        <p:grpSpPr>
          <a:xfrm>
            <a:off x="5531472" y="3885914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65" name="Rounded Rectangle 364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66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67" name="Group 366"/>
          <p:cNvGrpSpPr/>
          <p:nvPr/>
        </p:nvGrpSpPr>
        <p:grpSpPr>
          <a:xfrm>
            <a:off x="5722641" y="3882651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68" name="Rounded Rectangle 367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69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70" name="Group 369"/>
          <p:cNvGrpSpPr/>
          <p:nvPr/>
        </p:nvGrpSpPr>
        <p:grpSpPr>
          <a:xfrm>
            <a:off x="5908233" y="3892427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71" name="Rounded Rectangle 370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72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6099403" y="3889164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74" name="Rounded Rectangle 373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75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3952132" y="3355697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77" name="Rounded Rectangle 376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78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79" name="Group 378"/>
          <p:cNvGrpSpPr/>
          <p:nvPr/>
        </p:nvGrpSpPr>
        <p:grpSpPr>
          <a:xfrm>
            <a:off x="4163122" y="3355697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80" name="Rounded Rectangle 379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81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82" name="Group 381"/>
          <p:cNvGrpSpPr/>
          <p:nvPr/>
        </p:nvGrpSpPr>
        <p:grpSpPr>
          <a:xfrm>
            <a:off x="4354291" y="3352434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83" name="Rounded Rectangle 382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84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4565281" y="3352434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86" name="Rounded Rectangle 385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87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88" name="Group 387"/>
          <p:cNvGrpSpPr/>
          <p:nvPr/>
        </p:nvGrpSpPr>
        <p:grpSpPr>
          <a:xfrm>
            <a:off x="3945872" y="3599999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89" name="Rounded Rectangle 388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90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91" name="Group 390"/>
          <p:cNvGrpSpPr/>
          <p:nvPr/>
        </p:nvGrpSpPr>
        <p:grpSpPr>
          <a:xfrm>
            <a:off x="4170569" y="3599999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392" name="Rounded Rectangle 391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393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03" name="Group 402"/>
          <p:cNvGrpSpPr/>
          <p:nvPr/>
        </p:nvGrpSpPr>
        <p:grpSpPr>
          <a:xfrm>
            <a:off x="4361738" y="3596736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04" name="Rounded Rectangle 403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05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06" name="Group 405"/>
          <p:cNvGrpSpPr/>
          <p:nvPr/>
        </p:nvGrpSpPr>
        <p:grpSpPr>
          <a:xfrm>
            <a:off x="4547330" y="3606512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07" name="Rounded Rectangle 406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08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09" name="Group 408"/>
          <p:cNvGrpSpPr/>
          <p:nvPr/>
        </p:nvGrpSpPr>
        <p:grpSpPr>
          <a:xfrm>
            <a:off x="2551373" y="3177076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10" name="Rounded Rectangle 409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11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12" name="Group 411"/>
          <p:cNvGrpSpPr/>
          <p:nvPr/>
        </p:nvGrpSpPr>
        <p:grpSpPr>
          <a:xfrm>
            <a:off x="2762363" y="3177076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14" name="Rounded Rectangle 413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15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2953533" y="3173813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18" name="Rounded Rectangle 417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19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20" name="Group 419"/>
          <p:cNvGrpSpPr/>
          <p:nvPr/>
        </p:nvGrpSpPr>
        <p:grpSpPr>
          <a:xfrm>
            <a:off x="3164523" y="3173813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21" name="Rounded Rectangle 420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23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24" name="Group 423"/>
          <p:cNvGrpSpPr/>
          <p:nvPr/>
        </p:nvGrpSpPr>
        <p:grpSpPr>
          <a:xfrm>
            <a:off x="3355692" y="3170550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25" name="Rounded Rectangle 424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26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27" name="Group 426"/>
          <p:cNvGrpSpPr/>
          <p:nvPr/>
        </p:nvGrpSpPr>
        <p:grpSpPr>
          <a:xfrm>
            <a:off x="2545114" y="3421378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28" name="Rounded Rectangle 427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29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30" name="Group 429"/>
          <p:cNvGrpSpPr/>
          <p:nvPr/>
        </p:nvGrpSpPr>
        <p:grpSpPr>
          <a:xfrm>
            <a:off x="2769810" y="3421378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31" name="Rounded Rectangle 430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32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2960979" y="3418115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34" name="Rounded Rectangle 433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35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36" name="Group 435"/>
          <p:cNvGrpSpPr/>
          <p:nvPr/>
        </p:nvGrpSpPr>
        <p:grpSpPr>
          <a:xfrm>
            <a:off x="3146572" y="3427891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37" name="Rounded Rectangle 436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38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39" name="Group 438"/>
          <p:cNvGrpSpPr/>
          <p:nvPr/>
        </p:nvGrpSpPr>
        <p:grpSpPr>
          <a:xfrm>
            <a:off x="3337741" y="3424628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40" name="Rounded Rectangle 439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41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42" name="Group 441"/>
          <p:cNvGrpSpPr/>
          <p:nvPr/>
        </p:nvGrpSpPr>
        <p:grpSpPr>
          <a:xfrm>
            <a:off x="2533861" y="3663979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43" name="Rounded Rectangle 442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44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45" name="Group 444"/>
          <p:cNvGrpSpPr/>
          <p:nvPr/>
        </p:nvGrpSpPr>
        <p:grpSpPr>
          <a:xfrm>
            <a:off x="2758558" y="3663979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46" name="Rounded Rectangle 445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47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48" name="Group 447"/>
          <p:cNvGrpSpPr/>
          <p:nvPr/>
        </p:nvGrpSpPr>
        <p:grpSpPr>
          <a:xfrm>
            <a:off x="2949727" y="3660716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49" name="Rounded Rectangle 448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50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51" name="Group 450"/>
          <p:cNvGrpSpPr/>
          <p:nvPr/>
        </p:nvGrpSpPr>
        <p:grpSpPr>
          <a:xfrm>
            <a:off x="3135319" y="3670492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52" name="Rounded Rectangle 451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53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54" name="Group 453"/>
          <p:cNvGrpSpPr/>
          <p:nvPr/>
        </p:nvGrpSpPr>
        <p:grpSpPr>
          <a:xfrm>
            <a:off x="3326489" y="3667229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55" name="Rounded Rectangle 454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56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6864420" y="3196300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58" name="Rounded Rectangle 457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59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60" name="Group 459"/>
          <p:cNvGrpSpPr/>
          <p:nvPr/>
        </p:nvGrpSpPr>
        <p:grpSpPr>
          <a:xfrm>
            <a:off x="7085456" y="3205333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61" name="Rounded Rectangle 460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62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63" name="Group 462"/>
          <p:cNvGrpSpPr/>
          <p:nvPr/>
        </p:nvGrpSpPr>
        <p:grpSpPr>
          <a:xfrm>
            <a:off x="7289665" y="3203423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64" name="Rounded Rectangle 463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65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66" name="Group 465"/>
          <p:cNvGrpSpPr/>
          <p:nvPr/>
        </p:nvGrpSpPr>
        <p:grpSpPr>
          <a:xfrm>
            <a:off x="5489573" y="3202472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67" name="Rounded Rectangle 466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68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69" name="Group 468"/>
          <p:cNvGrpSpPr/>
          <p:nvPr/>
        </p:nvGrpSpPr>
        <p:grpSpPr>
          <a:xfrm>
            <a:off x="5710608" y="3211505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70" name="Rounded Rectangle 469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71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72" name="Group 471"/>
          <p:cNvGrpSpPr/>
          <p:nvPr/>
        </p:nvGrpSpPr>
        <p:grpSpPr>
          <a:xfrm>
            <a:off x="5914818" y="3209595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73" name="Rounded Rectangle 472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74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75" name="Group 474"/>
          <p:cNvGrpSpPr/>
          <p:nvPr/>
        </p:nvGrpSpPr>
        <p:grpSpPr>
          <a:xfrm>
            <a:off x="4035981" y="3120625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76" name="Rounded Rectangle 475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77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78" name="Group 477"/>
          <p:cNvGrpSpPr/>
          <p:nvPr/>
        </p:nvGrpSpPr>
        <p:grpSpPr>
          <a:xfrm>
            <a:off x="4257017" y="3129659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79" name="Rounded Rectangle 478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80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81" name="Group 480"/>
          <p:cNvGrpSpPr/>
          <p:nvPr/>
        </p:nvGrpSpPr>
        <p:grpSpPr>
          <a:xfrm>
            <a:off x="4461226" y="3127749"/>
            <a:ext cx="132186" cy="183065"/>
            <a:chOff x="7255211" y="4111044"/>
            <a:chExt cx="152805" cy="336259"/>
          </a:xfrm>
          <a:solidFill>
            <a:schemeClr val="accent3">
              <a:lumMod val="75000"/>
            </a:schemeClr>
          </a:solidFill>
        </p:grpSpPr>
        <p:sp>
          <p:nvSpPr>
            <p:cNvPr id="482" name="Rounded Rectangle 481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83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84" name="Right Arrow 483"/>
          <p:cNvSpPr/>
          <p:nvPr/>
        </p:nvSpPr>
        <p:spPr>
          <a:xfrm rot="16200000">
            <a:off x="3469424" y="1177530"/>
            <a:ext cx="209048" cy="91599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1">
              <a:lumMod val="40000"/>
              <a:lumOff val="6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000" tIns="117000" rIns="117000" bIns="117000" rtlCol="0" anchor="ctr"/>
          <a:lstStyle/>
          <a:p>
            <a:pPr algn="ctr"/>
            <a:endParaRPr lang="en-GB" sz="1300" dirty="0">
              <a:solidFill>
                <a:schemeClr val="tx1"/>
              </a:solidFill>
            </a:endParaRPr>
          </a:p>
        </p:txBody>
      </p:sp>
      <p:sp>
        <p:nvSpPr>
          <p:cNvPr id="485" name="Right Arrow 484"/>
          <p:cNvSpPr/>
          <p:nvPr/>
        </p:nvSpPr>
        <p:spPr>
          <a:xfrm rot="16200000">
            <a:off x="4918756" y="1179617"/>
            <a:ext cx="209048" cy="91599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1">
              <a:lumMod val="40000"/>
              <a:lumOff val="6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000" tIns="117000" rIns="117000" bIns="117000" rtlCol="0" anchor="ctr"/>
          <a:lstStyle/>
          <a:p>
            <a:pPr algn="ctr"/>
            <a:endParaRPr lang="en-GB" sz="1300" dirty="0">
              <a:solidFill>
                <a:schemeClr val="tx1"/>
              </a:solidFill>
            </a:endParaRPr>
          </a:p>
        </p:txBody>
      </p:sp>
      <p:sp>
        <p:nvSpPr>
          <p:cNvPr id="486" name="Right Arrow 485"/>
          <p:cNvSpPr/>
          <p:nvPr/>
        </p:nvSpPr>
        <p:spPr>
          <a:xfrm rot="16200000">
            <a:off x="6368088" y="1181703"/>
            <a:ext cx="209048" cy="91599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1">
              <a:lumMod val="40000"/>
              <a:lumOff val="6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000" tIns="117000" rIns="117000" bIns="117000" rtlCol="0" anchor="ctr"/>
          <a:lstStyle/>
          <a:p>
            <a:pPr algn="ctr"/>
            <a:endParaRPr lang="en-GB" sz="1300" dirty="0">
              <a:solidFill>
                <a:schemeClr val="tx1"/>
              </a:solidFill>
            </a:endParaRPr>
          </a:p>
        </p:txBody>
      </p:sp>
      <p:sp>
        <p:nvSpPr>
          <p:cNvPr id="487" name="Right Arrow 486"/>
          <p:cNvSpPr/>
          <p:nvPr/>
        </p:nvSpPr>
        <p:spPr>
          <a:xfrm rot="16200000">
            <a:off x="7817420" y="1183790"/>
            <a:ext cx="209048" cy="915996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1">
              <a:lumMod val="40000"/>
              <a:lumOff val="6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000" tIns="117000" rIns="117000" bIns="117000" rtlCol="0" anchor="ctr"/>
          <a:lstStyle/>
          <a:p>
            <a:pPr algn="ctr"/>
            <a:endParaRPr lang="en-GB" sz="1300" dirty="0">
              <a:solidFill>
                <a:schemeClr val="tx1"/>
              </a:solidFill>
            </a:endParaRPr>
          </a:p>
        </p:txBody>
      </p:sp>
      <p:sp>
        <p:nvSpPr>
          <p:cNvPr id="488" name="Text Box 36"/>
          <p:cNvSpPr txBox="1">
            <a:spLocks noChangeArrowheads="1"/>
          </p:cNvSpPr>
          <p:nvPr/>
        </p:nvSpPr>
        <p:spPr bwMode="auto">
          <a:xfrm>
            <a:off x="2335930" y="1184049"/>
            <a:ext cx="6665766" cy="32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ts val="0"/>
              </a:spcBef>
              <a:spcAft>
                <a:spcPct val="0"/>
              </a:spcAft>
              <a:buClrTx/>
              <a:buSzTx/>
              <a:buNone/>
            </a:pPr>
            <a:r>
              <a:rPr lang="en-GB" altLang="en-US" sz="1517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Arial" pitchFamily="34" charset="0"/>
              </a:rPr>
              <a:t>Business Change Projects</a:t>
            </a:r>
          </a:p>
        </p:txBody>
      </p:sp>
      <p:sp>
        <p:nvSpPr>
          <p:cNvPr id="832" name="Rounded Rectangle 831"/>
          <p:cNvSpPr/>
          <p:nvPr/>
        </p:nvSpPr>
        <p:spPr bwMode="auto">
          <a:xfrm>
            <a:off x="1351892" y="1762633"/>
            <a:ext cx="381065" cy="1357990"/>
          </a:xfrm>
          <a:prstGeom prst="roundRect">
            <a:avLst>
              <a:gd name="adj" fmla="val 6764"/>
            </a:avLst>
          </a:prstGeom>
          <a:solidFill>
            <a:srgbClr val="FFC000">
              <a:alpha val="76000"/>
            </a:srgbClr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060" tIns="49530" rIns="99060" bIns="49530" numCol="1" rtlCol="0" anchor="t" anchorCtr="0" compatLnSpc="1">
            <a:prstTxWarp prst="textNoShape">
              <a:avLst/>
            </a:prstTxWarp>
          </a:bodyPr>
          <a:lstStyle/>
          <a:p>
            <a:endParaRPr lang="en-GB" sz="1625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833" name="Rounded Rectangle 832"/>
          <p:cNvSpPr/>
          <p:nvPr/>
        </p:nvSpPr>
        <p:spPr bwMode="auto">
          <a:xfrm>
            <a:off x="1768967" y="2044787"/>
            <a:ext cx="8274936" cy="239564"/>
          </a:xfrm>
          <a:prstGeom prst="roundRect">
            <a:avLst/>
          </a:prstGeom>
          <a:solidFill>
            <a:schemeClr val="accent6">
              <a:alpha val="80000"/>
            </a:schemeClr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060" tIns="49530" rIns="99060" bIns="49530" numCol="1" rtlCol="0" anchor="t" anchorCtr="0" compatLnSpc="1">
            <a:prstTxWarp prst="textNoShape">
              <a:avLst/>
            </a:prstTxWarp>
          </a:bodyPr>
          <a:lstStyle/>
          <a:p>
            <a:endParaRPr lang="en-GB" sz="1625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834" name="Text Box 36"/>
          <p:cNvSpPr txBox="1">
            <a:spLocks noChangeArrowheads="1"/>
          </p:cNvSpPr>
          <p:nvPr/>
        </p:nvSpPr>
        <p:spPr bwMode="auto">
          <a:xfrm rot="16200000">
            <a:off x="856765" y="2162880"/>
            <a:ext cx="1418986" cy="559256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ts val="0"/>
              </a:spcBef>
              <a:spcAft>
                <a:spcPct val="0"/>
              </a:spcAft>
              <a:buClrTx/>
              <a:buSzTx/>
              <a:buNone/>
            </a:pPr>
            <a:r>
              <a:rPr lang="en-GB" altLang="en-US" sz="1517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cs typeface="Arial" pitchFamily="34" charset="0"/>
              </a:rPr>
              <a:t>Specialist Units</a:t>
            </a:r>
          </a:p>
        </p:txBody>
      </p:sp>
      <p:grpSp>
        <p:nvGrpSpPr>
          <p:cNvPr id="835" name="Group 834"/>
          <p:cNvGrpSpPr/>
          <p:nvPr/>
        </p:nvGrpSpPr>
        <p:grpSpPr>
          <a:xfrm>
            <a:off x="1837253" y="2079102"/>
            <a:ext cx="132186" cy="183065"/>
            <a:chOff x="7255211" y="4111044"/>
            <a:chExt cx="152805" cy="336259"/>
          </a:xfrm>
          <a:solidFill>
            <a:schemeClr val="accent2"/>
          </a:solidFill>
        </p:grpSpPr>
        <p:sp>
          <p:nvSpPr>
            <p:cNvPr id="836" name="Rounded Rectangle 835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37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838" name="Rounded Rectangle 837"/>
          <p:cNvSpPr/>
          <p:nvPr/>
        </p:nvSpPr>
        <p:spPr bwMode="auto">
          <a:xfrm>
            <a:off x="1760979" y="2306039"/>
            <a:ext cx="8274936" cy="239564"/>
          </a:xfrm>
          <a:prstGeom prst="roundRect">
            <a:avLst/>
          </a:prstGeom>
          <a:solidFill>
            <a:schemeClr val="accent6">
              <a:alpha val="80000"/>
            </a:schemeClr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060" tIns="49530" rIns="99060" bIns="49530" numCol="1" rtlCol="0" anchor="t" anchorCtr="0" compatLnSpc="1">
            <a:prstTxWarp prst="textNoShape">
              <a:avLst/>
            </a:prstTxWarp>
          </a:bodyPr>
          <a:lstStyle/>
          <a:p>
            <a:endParaRPr lang="en-GB" sz="1625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839" name="Rounded Rectangle 838"/>
          <p:cNvSpPr/>
          <p:nvPr/>
        </p:nvSpPr>
        <p:spPr bwMode="auto">
          <a:xfrm>
            <a:off x="1751613" y="2567292"/>
            <a:ext cx="8297784" cy="239564"/>
          </a:xfrm>
          <a:prstGeom prst="roundRect">
            <a:avLst/>
          </a:prstGeom>
          <a:solidFill>
            <a:schemeClr val="accent6">
              <a:alpha val="80000"/>
            </a:schemeClr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060" tIns="49530" rIns="99060" bIns="49530" numCol="1" rtlCol="0" anchor="t" anchorCtr="0" compatLnSpc="1">
            <a:prstTxWarp prst="textNoShape">
              <a:avLst/>
            </a:prstTxWarp>
          </a:bodyPr>
          <a:lstStyle/>
          <a:p>
            <a:endParaRPr lang="en-GB" sz="1625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840" name="Rounded Rectangle 839"/>
          <p:cNvSpPr/>
          <p:nvPr/>
        </p:nvSpPr>
        <p:spPr bwMode="auto">
          <a:xfrm>
            <a:off x="1774459" y="2827780"/>
            <a:ext cx="8274936" cy="239564"/>
          </a:xfrm>
          <a:prstGeom prst="roundRect">
            <a:avLst/>
          </a:prstGeom>
          <a:solidFill>
            <a:schemeClr val="accent6">
              <a:alpha val="80000"/>
            </a:schemeClr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060" tIns="49530" rIns="99060" bIns="49530" numCol="1" rtlCol="0" anchor="t" anchorCtr="0" compatLnSpc="1">
            <a:prstTxWarp prst="textNoShape">
              <a:avLst/>
            </a:prstTxWarp>
          </a:bodyPr>
          <a:lstStyle/>
          <a:p>
            <a:endParaRPr lang="en-GB" sz="1625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</a:endParaRPr>
          </a:p>
        </p:txBody>
      </p:sp>
      <p:grpSp>
        <p:nvGrpSpPr>
          <p:cNvPr id="841" name="Group 840"/>
          <p:cNvGrpSpPr/>
          <p:nvPr/>
        </p:nvGrpSpPr>
        <p:grpSpPr>
          <a:xfrm>
            <a:off x="1832902" y="2330015"/>
            <a:ext cx="132186" cy="183065"/>
            <a:chOff x="7255211" y="4111044"/>
            <a:chExt cx="152805" cy="336259"/>
          </a:xfrm>
          <a:solidFill>
            <a:schemeClr val="accent2"/>
          </a:solidFill>
        </p:grpSpPr>
        <p:sp>
          <p:nvSpPr>
            <p:cNvPr id="842" name="Rounded Rectangle 841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43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44" name="Group 843"/>
          <p:cNvGrpSpPr/>
          <p:nvPr/>
        </p:nvGrpSpPr>
        <p:grpSpPr>
          <a:xfrm>
            <a:off x="1841586" y="2590704"/>
            <a:ext cx="132186" cy="183065"/>
            <a:chOff x="7255211" y="4111044"/>
            <a:chExt cx="152805" cy="336259"/>
          </a:xfrm>
          <a:solidFill>
            <a:schemeClr val="accent2"/>
          </a:solidFill>
        </p:grpSpPr>
        <p:sp>
          <p:nvSpPr>
            <p:cNvPr id="845" name="Rounded Rectangle 844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46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47" name="Group 846"/>
          <p:cNvGrpSpPr/>
          <p:nvPr/>
        </p:nvGrpSpPr>
        <p:grpSpPr>
          <a:xfrm>
            <a:off x="1850270" y="2851393"/>
            <a:ext cx="132186" cy="183065"/>
            <a:chOff x="7255211" y="4111044"/>
            <a:chExt cx="152805" cy="336259"/>
          </a:xfrm>
          <a:solidFill>
            <a:schemeClr val="accent2"/>
          </a:solidFill>
        </p:grpSpPr>
        <p:sp>
          <p:nvSpPr>
            <p:cNvPr id="848" name="Rounded Rectangle 847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49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850" name="Text Box 36"/>
          <p:cNvSpPr txBox="1">
            <a:spLocks noChangeArrowheads="1"/>
          </p:cNvSpPr>
          <p:nvPr/>
        </p:nvSpPr>
        <p:spPr bwMode="auto">
          <a:xfrm>
            <a:off x="9139601" y="2016929"/>
            <a:ext cx="879888" cy="27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>
              <a:spcBef>
                <a:spcPts val="0"/>
              </a:spcBef>
              <a:spcAft>
                <a:spcPct val="0"/>
              </a:spcAft>
              <a:buClrTx/>
              <a:buSzTx/>
              <a:buNone/>
            </a:pPr>
            <a:r>
              <a:rPr lang="en-GB" altLang="en-US" sz="1192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cs typeface="Arial" pitchFamily="34" charset="0"/>
              </a:rPr>
              <a:t>UX/UI</a:t>
            </a:r>
          </a:p>
        </p:txBody>
      </p:sp>
      <p:sp>
        <p:nvSpPr>
          <p:cNvPr id="851" name="Text Box 36"/>
          <p:cNvSpPr txBox="1">
            <a:spLocks noChangeArrowheads="1"/>
          </p:cNvSpPr>
          <p:nvPr/>
        </p:nvSpPr>
        <p:spPr bwMode="auto">
          <a:xfrm>
            <a:off x="9186118" y="2267026"/>
            <a:ext cx="879888" cy="27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>
              <a:spcBef>
                <a:spcPts val="0"/>
              </a:spcBef>
              <a:spcAft>
                <a:spcPct val="0"/>
              </a:spcAft>
              <a:buClrTx/>
              <a:buSzTx/>
              <a:buNone/>
            </a:pPr>
            <a:r>
              <a:rPr lang="en-GB" altLang="en-US" sz="1192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cs typeface="Arial" pitchFamily="34" charset="0"/>
              </a:rPr>
              <a:t>Data</a:t>
            </a:r>
          </a:p>
        </p:txBody>
      </p:sp>
      <p:sp>
        <p:nvSpPr>
          <p:cNvPr id="852" name="Text Box 36"/>
          <p:cNvSpPr txBox="1">
            <a:spLocks noChangeArrowheads="1"/>
          </p:cNvSpPr>
          <p:nvPr/>
        </p:nvSpPr>
        <p:spPr bwMode="auto">
          <a:xfrm>
            <a:off x="9194640" y="2537456"/>
            <a:ext cx="879888" cy="27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>
              <a:spcBef>
                <a:spcPts val="0"/>
              </a:spcBef>
              <a:spcAft>
                <a:spcPct val="0"/>
              </a:spcAft>
              <a:buClrTx/>
              <a:buSzTx/>
              <a:buNone/>
            </a:pPr>
            <a:r>
              <a:rPr lang="en-GB" altLang="en-US" sz="1192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cs typeface="Arial" pitchFamily="34" charset="0"/>
              </a:rPr>
              <a:t>DevOps</a:t>
            </a:r>
            <a:endParaRPr lang="en-GB" altLang="en-US" sz="1192" b="1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853" name="Text Box 36"/>
          <p:cNvSpPr txBox="1">
            <a:spLocks noChangeArrowheads="1"/>
          </p:cNvSpPr>
          <p:nvPr/>
        </p:nvSpPr>
        <p:spPr bwMode="auto">
          <a:xfrm>
            <a:off x="8073803" y="2806443"/>
            <a:ext cx="1995529" cy="27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>
              <a:spcBef>
                <a:spcPts val="0"/>
              </a:spcBef>
              <a:spcAft>
                <a:spcPct val="0"/>
              </a:spcAft>
              <a:buClrTx/>
              <a:buSzTx/>
              <a:buNone/>
            </a:pPr>
            <a:r>
              <a:rPr lang="en-GB" altLang="en-US" sz="1192" b="1" dirty="0" smtClean="0">
                <a:solidFill>
                  <a:srgbClr val="587ED4"/>
                </a:solidFill>
                <a:latin typeface="+mn-lt"/>
                <a:cs typeface="Arial" pitchFamily="34" charset="0"/>
              </a:rPr>
              <a:t>Regulatory Compliance</a:t>
            </a:r>
            <a:endParaRPr lang="en-GB" altLang="en-US" sz="1192" b="1" dirty="0">
              <a:solidFill>
                <a:srgbClr val="587ED4"/>
              </a:solidFill>
              <a:latin typeface="+mn-lt"/>
              <a:cs typeface="Arial" pitchFamily="34" charset="0"/>
            </a:endParaRPr>
          </a:p>
        </p:txBody>
      </p:sp>
      <p:sp>
        <p:nvSpPr>
          <p:cNvPr id="854" name="Rounded Rectangle 853"/>
          <p:cNvSpPr/>
          <p:nvPr/>
        </p:nvSpPr>
        <p:spPr bwMode="auto">
          <a:xfrm>
            <a:off x="1760977" y="1778797"/>
            <a:ext cx="8258512" cy="239564"/>
          </a:xfrm>
          <a:prstGeom prst="roundRect">
            <a:avLst/>
          </a:prstGeom>
          <a:solidFill>
            <a:schemeClr val="accent6">
              <a:alpha val="80000"/>
            </a:schemeClr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060" tIns="49530" rIns="99060" bIns="49530" numCol="1" rtlCol="0" anchor="t" anchorCtr="0" compatLnSpc="1">
            <a:prstTxWarp prst="textNoShape">
              <a:avLst/>
            </a:prstTxWarp>
          </a:bodyPr>
          <a:lstStyle/>
          <a:p>
            <a:endParaRPr lang="en-GB" sz="1625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</a:endParaRPr>
          </a:p>
        </p:txBody>
      </p:sp>
      <p:sp>
        <p:nvSpPr>
          <p:cNvPr id="855" name="Text Box 36"/>
          <p:cNvSpPr txBox="1">
            <a:spLocks noChangeArrowheads="1"/>
          </p:cNvSpPr>
          <p:nvPr/>
        </p:nvSpPr>
        <p:spPr bwMode="auto">
          <a:xfrm>
            <a:off x="9056816" y="1748317"/>
            <a:ext cx="982610" cy="275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>
              <a:spcBef>
                <a:spcPts val="0"/>
              </a:spcBef>
              <a:spcAft>
                <a:spcPct val="0"/>
              </a:spcAft>
              <a:buClrTx/>
              <a:buSzTx/>
              <a:buNone/>
            </a:pPr>
            <a:r>
              <a:rPr lang="en-GB" altLang="en-US" sz="1192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cs typeface="Arial" pitchFamily="34" charset="0"/>
              </a:rPr>
              <a:t>Lean/Agile</a:t>
            </a:r>
          </a:p>
        </p:txBody>
      </p:sp>
      <p:grpSp>
        <p:nvGrpSpPr>
          <p:cNvPr id="856" name="Group 855"/>
          <p:cNvGrpSpPr/>
          <p:nvPr/>
        </p:nvGrpSpPr>
        <p:grpSpPr>
          <a:xfrm>
            <a:off x="2579177" y="1821366"/>
            <a:ext cx="132186" cy="183065"/>
            <a:chOff x="7255211" y="4111044"/>
            <a:chExt cx="152805" cy="336259"/>
          </a:xfrm>
          <a:solidFill>
            <a:schemeClr val="accent2"/>
          </a:solidFill>
        </p:grpSpPr>
        <p:sp>
          <p:nvSpPr>
            <p:cNvPr id="857" name="Rounded Rectangle 856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58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59" name="Group 858"/>
          <p:cNvGrpSpPr/>
          <p:nvPr/>
        </p:nvGrpSpPr>
        <p:grpSpPr>
          <a:xfrm>
            <a:off x="3998813" y="1817927"/>
            <a:ext cx="132186" cy="183065"/>
            <a:chOff x="7255211" y="4111044"/>
            <a:chExt cx="152805" cy="336259"/>
          </a:xfrm>
          <a:solidFill>
            <a:schemeClr val="accent2"/>
          </a:solidFill>
        </p:grpSpPr>
        <p:sp>
          <p:nvSpPr>
            <p:cNvPr id="860" name="Rounded Rectangle 859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61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62" name="Group 861"/>
          <p:cNvGrpSpPr/>
          <p:nvPr/>
        </p:nvGrpSpPr>
        <p:grpSpPr>
          <a:xfrm>
            <a:off x="5418449" y="1814490"/>
            <a:ext cx="132186" cy="183065"/>
            <a:chOff x="7255211" y="4111044"/>
            <a:chExt cx="152805" cy="336259"/>
          </a:xfrm>
          <a:solidFill>
            <a:schemeClr val="accent2"/>
          </a:solidFill>
        </p:grpSpPr>
        <p:sp>
          <p:nvSpPr>
            <p:cNvPr id="863" name="Rounded Rectangle 862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64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65" name="Group 864"/>
          <p:cNvGrpSpPr/>
          <p:nvPr/>
        </p:nvGrpSpPr>
        <p:grpSpPr>
          <a:xfrm>
            <a:off x="6838084" y="1811053"/>
            <a:ext cx="132186" cy="183065"/>
            <a:chOff x="7255211" y="4111044"/>
            <a:chExt cx="152805" cy="336259"/>
          </a:xfrm>
          <a:solidFill>
            <a:schemeClr val="accent2"/>
          </a:solidFill>
        </p:grpSpPr>
        <p:sp>
          <p:nvSpPr>
            <p:cNvPr id="866" name="Rounded Rectangle 865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67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68" name="Group 867"/>
          <p:cNvGrpSpPr/>
          <p:nvPr/>
        </p:nvGrpSpPr>
        <p:grpSpPr>
          <a:xfrm>
            <a:off x="8257720" y="1807615"/>
            <a:ext cx="132186" cy="183065"/>
            <a:chOff x="7255211" y="4111044"/>
            <a:chExt cx="152805" cy="336259"/>
          </a:xfrm>
          <a:solidFill>
            <a:schemeClr val="accent2"/>
          </a:solidFill>
        </p:grpSpPr>
        <p:sp>
          <p:nvSpPr>
            <p:cNvPr id="869" name="Rounded Rectangle 868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70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71" name="Group 870"/>
          <p:cNvGrpSpPr/>
          <p:nvPr/>
        </p:nvGrpSpPr>
        <p:grpSpPr>
          <a:xfrm>
            <a:off x="2770236" y="1817927"/>
            <a:ext cx="132186" cy="183065"/>
            <a:chOff x="7255211" y="4111044"/>
            <a:chExt cx="152805" cy="336259"/>
          </a:xfrm>
          <a:solidFill>
            <a:srgbClr val="FFC000"/>
          </a:solidFill>
        </p:grpSpPr>
        <p:sp>
          <p:nvSpPr>
            <p:cNvPr id="872" name="Rounded Rectangle 871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73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74" name="Group 873"/>
          <p:cNvGrpSpPr/>
          <p:nvPr/>
        </p:nvGrpSpPr>
        <p:grpSpPr>
          <a:xfrm>
            <a:off x="4199357" y="1814490"/>
            <a:ext cx="132186" cy="183065"/>
            <a:chOff x="7255211" y="4111044"/>
            <a:chExt cx="152805" cy="336259"/>
          </a:xfrm>
          <a:solidFill>
            <a:srgbClr val="FFC000"/>
          </a:solidFill>
        </p:grpSpPr>
        <p:sp>
          <p:nvSpPr>
            <p:cNvPr id="875" name="Rounded Rectangle 874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76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77" name="Group 876"/>
          <p:cNvGrpSpPr/>
          <p:nvPr/>
        </p:nvGrpSpPr>
        <p:grpSpPr>
          <a:xfrm>
            <a:off x="5628479" y="1811053"/>
            <a:ext cx="132186" cy="183065"/>
            <a:chOff x="7255211" y="4111044"/>
            <a:chExt cx="152805" cy="336259"/>
          </a:xfrm>
          <a:solidFill>
            <a:srgbClr val="FFC000"/>
          </a:solidFill>
        </p:grpSpPr>
        <p:sp>
          <p:nvSpPr>
            <p:cNvPr id="878" name="Rounded Rectangle 877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79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80" name="Group 879"/>
          <p:cNvGrpSpPr/>
          <p:nvPr/>
        </p:nvGrpSpPr>
        <p:grpSpPr>
          <a:xfrm>
            <a:off x="7057600" y="1807615"/>
            <a:ext cx="132186" cy="183065"/>
            <a:chOff x="7255211" y="4111044"/>
            <a:chExt cx="152805" cy="336259"/>
          </a:xfrm>
          <a:solidFill>
            <a:srgbClr val="FFC000"/>
          </a:solidFill>
        </p:grpSpPr>
        <p:sp>
          <p:nvSpPr>
            <p:cNvPr id="881" name="Rounded Rectangle 880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82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83" name="Group 882"/>
          <p:cNvGrpSpPr/>
          <p:nvPr/>
        </p:nvGrpSpPr>
        <p:grpSpPr>
          <a:xfrm>
            <a:off x="8473687" y="1804177"/>
            <a:ext cx="132186" cy="183065"/>
            <a:chOff x="7255211" y="4111044"/>
            <a:chExt cx="152805" cy="336259"/>
          </a:xfrm>
          <a:solidFill>
            <a:srgbClr val="FFC000"/>
          </a:solidFill>
        </p:grpSpPr>
        <p:sp>
          <p:nvSpPr>
            <p:cNvPr id="884" name="Rounded Rectangle 883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85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86" name="Group 885"/>
          <p:cNvGrpSpPr/>
          <p:nvPr/>
        </p:nvGrpSpPr>
        <p:grpSpPr>
          <a:xfrm>
            <a:off x="2445236" y="2072111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87" name="Rounded Rectangle 886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88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89" name="Group 888"/>
          <p:cNvGrpSpPr/>
          <p:nvPr/>
        </p:nvGrpSpPr>
        <p:grpSpPr>
          <a:xfrm>
            <a:off x="2532884" y="2332633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90" name="Rounded Rectangle 889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91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92" name="Group 891"/>
          <p:cNvGrpSpPr/>
          <p:nvPr/>
        </p:nvGrpSpPr>
        <p:grpSpPr>
          <a:xfrm>
            <a:off x="2542324" y="2593154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93" name="Rounded Rectangle 892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94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95" name="Group 894"/>
          <p:cNvGrpSpPr/>
          <p:nvPr/>
        </p:nvGrpSpPr>
        <p:grpSpPr>
          <a:xfrm>
            <a:off x="2538730" y="2843900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96" name="Rounded Rectangle 895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97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98" name="Group 897"/>
          <p:cNvGrpSpPr/>
          <p:nvPr/>
        </p:nvGrpSpPr>
        <p:grpSpPr>
          <a:xfrm>
            <a:off x="2881964" y="2849110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99" name="Rounded Rectangle 898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00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01" name="Group 900"/>
          <p:cNvGrpSpPr/>
          <p:nvPr/>
        </p:nvGrpSpPr>
        <p:grpSpPr>
          <a:xfrm>
            <a:off x="2643058" y="2074781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02" name="Rounded Rectangle 901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03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04" name="Group 903"/>
          <p:cNvGrpSpPr/>
          <p:nvPr/>
        </p:nvGrpSpPr>
        <p:grpSpPr>
          <a:xfrm>
            <a:off x="2834296" y="2072726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05" name="Rounded Rectangle 904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06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07" name="Group 906"/>
          <p:cNvGrpSpPr/>
          <p:nvPr/>
        </p:nvGrpSpPr>
        <p:grpSpPr>
          <a:xfrm>
            <a:off x="3025533" y="2070670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08" name="Rounded Rectangle 907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09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10" name="Group 909"/>
          <p:cNvGrpSpPr/>
          <p:nvPr/>
        </p:nvGrpSpPr>
        <p:grpSpPr>
          <a:xfrm>
            <a:off x="3216771" y="2068615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11" name="Rounded Rectangle 910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12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13" name="Group 912"/>
          <p:cNvGrpSpPr/>
          <p:nvPr/>
        </p:nvGrpSpPr>
        <p:grpSpPr>
          <a:xfrm>
            <a:off x="4098541" y="2081295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14" name="Rounded Rectangle 913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15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16" name="Group 915"/>
          <p:cNvGrpSpPr/>
          <p:nvPr/>
        </p:nvGrpSpPr>
        <p:grpSpPr>
          <a:xfrm>
            <a:off x="4289779" y="2079240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17" name="Rounded Rectangle 916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18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19" name="Group 918"/>
          <p:cNvGrpSpPr/>
          <p:nvPr/>
        </p:nvGrpSpPr>
        <p:grpSpPr>
          <a:xfrm>
            <a:off x="5488851" y="2078034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20" name="Rounded Rectangle 919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21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22" name="Group 921"/>
          <p:cNvGrpSpPr/>
          <p:nvPr/>
        </p:nvGrpSpPr>
        <p:grpSpPr>
          <a:xfrm>
            <a:off x="5680089" y="2075977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23" name="Rounded Rectangle 922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24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25" name="Group 924"/>
          <p:cNvGrpSpPr/>
          <p:nvPr/>
        </p:nvGrpSpPr>
        <p:grpSpPr>
          <a:xfrm>
            <a:off x="5871326" y="2073922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26" name="Rounded Rectangle 925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27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28" name="Group 927"/>
          <p:cNvGrpSpPr/>
          <p:nvPr/>
        </p:nvGrpSpPr>
        <p:grpSpPr>
          <a:xfrm>
            <a:off x="7070399" y="2072715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29" name="Rounded Rectangle 928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30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31" name="Group 930"/>
          <p:cNvGrpSpPr/>
          <p:nvPr/>
        </p:nvGrpSpPr>
        <p:grpSpPr>
          <a:xfrm>
            <a:off x="8269471" y="2071509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32" name="Rounded Rectangle 931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33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34" name="Group 933"/>
          <p:cNvGrpSpPr/>
          <p:nvPr/>
        </p:nvGrpSpPr>
        <p:grpSpPr>
          <a:xfrm>
            <a:off x="8460709" y="2069454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35" name="Rounded Rectangle 934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36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37" name="Group 936"/>
          <p:cNvGrpSpPr/>
          <p:nvPr/>
        </p:nvGrpSpPr>
        <p:grpSpPr>
          <a:xfrm>
            <a:off x="8651946" y="2067397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38" name="Rounded Rectangle 937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39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40" name="Group 939"/>
          <p:cNvGrpSpPr/>
          <p:nvPr/>
        </p:nvGrpSpPr>
        <p:grpSpPr>
          <a:xfrm>
            <a:off x="2724053" y="2329370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41" name="Rounded Rectangle 940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42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43" name="Group 942"/>
          <p:cNvGrpSpPr/>
          <p:nvPr/>
        </p:nvGrpSpPr>
        <p:grpSpPr>
          <a:xfrm>
            <a:off x="2915223" y="2326106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44" name="Rounded Rectangle 943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45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46" name="Group 945"/>
          <p:cNvGrpSpPr/>
          <p:nvPr/>
        </p:nvGrpSpPr>
        <p:grpSpPr>
          <a:xfrm>
            <a:off x="8277860" y="2329370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47" name="Rounded Rectangle 946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48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49" name="Group 948"/>
          <p:cNvGrpSpPr/>
          <p:nvPr/>
        </p:nvGrpSpPr>
        <p:grpSpPr>
          <a:xfrm>
            <a:off x="8469030" y="2326106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50" name="Rounded Rectangle 949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51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52" name="Group 951"/>
          <p:cNvGrpSpPr/>
          <p:nvPr/>
        </p:nvGrpSpPr>
        <p:grpSpPr>
          <a:xfrm>
            <a:off x="8313648" y="2598712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53" name="Rounded Rectangle 952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54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55" name="Group 954"/>
          <p:cNvGrpSpPr/>
          <p:nvPr/>
        </p:nvGrpSpPr>
        <p:grpSpPr>
          <a:xfrm>
            <a:off x="8504818" y="2595449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56" name="Rounded Rectangle 955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57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58" name="Group 957"/>
          <p:cNvGrpSpPr/>
          <p:nvPr/>
        </p:nvGrpSpPr>
        <p:grpSpPr>
          <a:xfrm>
            <a:off x="6824009" y="2586068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59" name="Rounded Rectangle 958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60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61" name="Group 960"/>
          <p:cNvGrpSpPr/>
          <p:nvPr/>
        </p:nvGrpSpPr>
        <p:grpSpPr>
          <a:xfrm>
            <a:off x="7028218" y="2584158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62" name="Rounded Rectangle 961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63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64" name="Group 963"/>
          <p:cNvGrpSpPr/>
          <p:nvPr/>
        </p:nvGrpSpPr>
        <p:grpSpPr>
          <a:xfrm>
            <a:off x="7232427" y="2582248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65" name="Rounded Rectangle 964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966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967" name="Right Arrow 966"/>
          <p:cNvSpPr/>
          <p:nvPr/>
        </p:nvSpPr>
        <p:spPr>
          <a:xfrm>
            <a:off x="10090208" y="1755500"/>
            <a:ext cx="209048" cy="381424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000" tIns="117000" rIns="117000" bIns="117000" rtlCol="0" anchor="ctr"/>
          <a:lstStyle/>
          <a:p>
            <a:pPr algn="ctr"/>
            <a:endParaRPr lang="en-GB" sz="1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8" name="Right Arrow 967"/>
          <p:cNvSpPr/>
          <p:nvPr/>
        </p:nvSpPr>
        <p:spPr>
          <a:xfrm>
            <a:off x="10095329" y="2202733"/>
            <a:ext cx="209048" cy="381424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000" tIns="117000" rIns="117000" bIns="117000" rtlCol="0" anchor="ctr"/>
          <a:lstStyle/>
          <a:p>
            <a:pPr algn="ctr"/>
            <a:endParaRPr lang="en-GB" sz="1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69" name="Right Arrow 968"/>
          <p:cNvSpPr/>
          <p:nvPr/>
        </p:nvSpPr>
        <p:spPr>
          <a:xfrm>
            <a:off x="10100450" y="2649965"/>
            <a:ext cx="209048" cy="381424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000" tIns="117000" rIns="117000" bIns="117000" rtlCol="0" anchor="ctr"/>
          <a:lstStyle/>
          <a:p>
            <a:pPr algn="ctr"/>
            <a:endParaRPr lang="en-GB" sz="1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70" name="Text Box 36"/>
          <p:cNvSpPr txBox="1">
            <a:spLocks noChangeArrowheads="1"/>
          </p:cNvSpPr>
          <p:nvPr/>
        </p:nvSpPr>
        <p:spPr bwMode="auto">
          <a:xfrm>
            <a:off x="10357669" y="2572279"/>
            <a:ext cx="1609437" cy="559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SzPct val="12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spcBef>
                <a:spcPts val="0"/>
              </a:spcBef>
              <a:spcAft>
                <a:spcPct val="0"/>
              </a:spcAft>
              <a:buClrTx/>
              <a:buSzTx/>
              <a:buNone/>
            </a:pPr>
            <a:r>
              <a:rPr lang="en-GB" altLang="en-US" sz="1517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cs typeface="Arial" pitchFamily="34" charset="0"/>
              </a:rPr>
              <a:t>Technology Transformation</a:t>
            </a:r>
            <a:endParaRPr lang="en-GB" altLang="en-US" sz="1517" b="1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2" name="Bent Arrow 1"/>
          <p:cNvSpPr/>
          <p:nvPr/>
        </p:nvSpPr>
        <p:spPr>
          <a:xfrm rot="10800000" flipH="1">
            <a:off x="2719916" y="4635163"/>
            <a:ext cx="617826" cy="1091375"/>
          </a:xfrm>
          <a:prstGeom prst="bentArrow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6" name="Bent Arrow 395"/>
          <p:cNvSpPr/>
          <p:nvPr/>
        </p:nvSpPr>
        <p:spPr>
          <a:xfrm rot="10800000">
            <a:off x="9404730" y="3373699"/>
            <a:ext cx="695719" cy="2352839"/>
          </a:xfrm>
          <a:prstGeom prst="bentArrow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7" name="TextBox 396"/>
          <p:cNvSpPr txBox="1"/>
          <p:nvPr/>
        </p:nvSpPr>
        <p:spPr>
          <a:xfrm>
            <a:off x="3470345" y="5136234"/>
            <a:ext cx="273932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Feature 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Supporting Business units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Multiple Apps / Projects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Use critical mass to optimise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6566271" y="5140667"/>
            <a:ext cx="273162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Specialist 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Embedded with Delivery 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Drive </a:t>
            </a:r>
            <a:r>
              <a:rPr lang="en-GB" sz="1400" dirty="0" smtClean="0"/>
              <a:t>re-use </a:t>
            </a:r>
            <a:r>
              <a:rPr lang="en-GB" sz="1400" dirty="0"/>
              <a:t>&amp; tech transformation</a:t>
            </a:r>
          </a:p>
        </p:txBody>
      </p:sp>
      <p:grpSp>
        <p:nvGrpSpPr>
          <p:cNvPr id="399" name="Group 398"/>
          <p:cNvGrpSpPr/>
          <p:nvPr/>
        </p:nvGrpSpPr>
        <p:grpSpPr>
          <a:xfrm>
            <a:off x="4207299" y="2857868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00" name="Rounded Rectangle 399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01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02" name="Group 401"/>
          <p:cNvGrpSpPr/>
          <p:nvPr/>
        </p:nvGrpSpPr>
        <p:grpSpPr>
          <a:xfrm>
            <a:off x="5532634" y="2866626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13" name="Rounded Rectangle 412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16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5771674" y="2856438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89" name="Rounded Rectangle 488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90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91" name="Group 490"/>
          <p:cNvGrpSpPr/>
          <p:nvPr/>
        </p:nvGrpSpPr>
        <p:grpSpPr>
          <a:xfrm>
            <a:off x="6991507" y="2864524"/>
            <a:ext cx="132186" cy="183065"/>
            <a:chOff x="7255211" y="4111044"/>
            <a:chExt cx="152805" cy="33625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92" name="Rounded Rectangle 491"/>
            <p:cNvSpPr/>
            <p:nvPr/>
          </p:nvSpPr>
          <p:spPr bwMode="auto">
            <a:xfrm rot="5400000">
              <a:off x="7196459" y="4235745"/>
              <a:ext cx="270310" cy="152805"/>
            </a:xfrm>
            <a:prstGeom prst="roundRect">
              <a:avLst>
                <a:gd name="adj" fmla="val 50000"/>
              </a:avLst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GB" sz="1625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495" name="Oval 35"/>
            <p:cNvSpPr>
              <a:spLocks noChangeArrowheads="1"/>
            </p:cNvSpPr>
            <p:nvPr/>
          </p:nvSpPr>
          <p:spPr bwMode="auto">
            <a:xfrm>
              <a:off x="7280547" y="4111044"/>
              <a:ext cx="102135" cy="102182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hlink"/>
                </a:buClr>
                <a:buSzPct val="120000"/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s-ES" altLang="en-US" sz="1625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97" name="Title 2"/>
          <p:cNvSpPr txBox="1">
            <a:spLocks/>
          </p:cNvSpPr>
          <p:nvPr/>
        </p:nvSpPr>
        <p:spPr>
          <a:xfrm>
            <a:off x="562327" y="375036"/>
            <a:ext cx="8934146" cy="394138"/>
          </a:xfrm>
          <a:prstGeom prst="rect">
            <a:avLst/>
          </a:prstGeom>
        </p:spPr>
        <p:txBody>
          <a:bodyPr lIns="0"/>
          <a:lstStyle>
            <a:lvl1pPr algn="l" defTabSz="804649" rtl="0" eaLnBrk="1" latinLnBrk="0" hangingPunct="1">
              <a:lnSpc>
                <a:spcPts val="1995"/>
              </a:lnSpc>
              <a:spcBef>
                <a:spcPct val="0"/>
              </a:spcBef>
              <a:buNone/>
              <a:defRPr sz="19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Rationalise the organisation with a purpose (G3 model)</a:t>
            </a:r>
          </a:p>
        </p:txBody>
      </p:sp>
    </p:spTree>
    <p:extLst>
      <p:ext uri="{BB962C8B-B14F-4D97-AF65-F5344CB8AC3E}">
        <p14:creationId xmlns:p14="http://schemas.microsoft.com/office/powerpoint/2010/main" val="4246757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680" y="1320842"/>
            <a:ext cx="11431040" cy="45247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39063" y="2402959"/>
            <a:ext cx="2971800" cy="2998382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01" name="Rectangle 400"/>
          <p:cNvSpPr/>
          <p:nvPr/>
        </p:nvSpPr>
        <p:spPr>
          <a:xfrm>
            <a:off x="9397849" y="1891455"/>
            <a:ext cx="2593678" cy="362456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02" name="Rectangle 401"/>
          <p:cNvSpPr/>
          <p:nvPr/>
        </p:nvSpPr>
        <p:spPr>
          <a:xfrm>
            <a:off x="2796363" y="1891455"/>
            <a:ext cx="2838893" cy="350988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8597" y="5620369"/>
            <a:ext cx="655721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200" dirty="0"/>
              <a:t>Example of mapping a Delivery portfolio and shaping the vertical delivery units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62327" y="375036"/>
            <a:ext cx="8934146" cy="394138"/>
          </a:xfrm>
          <a:prstGeom prst="rect">
            <a:avLst/>
          </a:prstGeom>
        </p:spPr>
        <p:txBody>
          <a:bodyPr lIns="0"/>
          <a:lstStyle>
            <a:lvl1pPr algn="l" defTabSz="804649" rtl="0" eaLnBrk="1" latinLnBrk="0" hangingPunct="1">
              <a:lnSpc>
                <a:spcPts val="1995"/>
              </a:lnSpc>
              <a:spcBef>
                <a:spcPct val="0"/>
              </a:spcBef>
              <a:buNone/>
              <a:defRPr sz="19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Rationalise the organisation with a purpose</a:t>
            </a:r>
          </a:p>
        </p:txBody>
      </p:sp>
    </p:spTree>
    <p:extLst>
      <p:ext uri="{BB962C8B-B14F-4D97-AF65-F5344CB8AC3E}">
        <p14:creationId xmlns:p14="http://schemas.microsoft.com/office/powerpoint/2010/main" val="1651089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81446" y="2084790"/>
            <a:ext cx="9133146" cy="1655284"/>
          </a:xfrm>
          <a:prstGeom prst="roundRect">
            <a:avLst>
              <a:gd name="adj" fmla="val 10886"/>
            </a:avLst>
          </a:prstGeom>
          <a:solidFill>
            <a:schemeClr val="bg1">
              <a:alpha val="64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r>
              <a:rPr lang="en-GB" sz="1200" b="1" dirty="0">
                <a:solidFill>
                  <a:schemeClr val="tx1"/>
                </a:solidFill>
              </a:rPr>
              <a:t>PROCESS WASTE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1446" y="3877795"/>
            <a:ext cx="9133147" cy="1443968"/>
          </a:xfrm>
          <a:prstGeom prst="roundRect">
            <a:avLst>
              <a:gd name="adj" fmla="val 15194"/>
            </a:avLst>
          </a:prstGeom>
          <a:solidFill>
            <a:schemeClr val="bg1">
              <a:alpha val="6400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r>
              <a:rPr lang="en-GB" sz="1200" b="1" dirty="0">
                <a:solidFill>
                  <a:srgbClr val="FF0000"/>
                </a:solidFill>
              </a:rPr>
              <a:t>AVOIDABLE REWORK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446" y="5446324"/>
            <a:ext cx="9133147" cy="801495"/>
          </a:xfrm>
          <a:prstGeom prst="roundRect">
            <a:avLst/>
          </a:prstGeom>
          <a:solidFill>
            <a:schemeClr val="bg1">
              <a:alpha val="64000"/>
            </a:schemeClr>
          </a:solidFill>
          <a:ln w="508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r>
              <a:rPr lang="en-GB" sz="1200" b="1" dirty="0">
                <a:solidFill>
                  <a:srgbClr val="008000"/>
                </a:solidFill>
              </a:rPr>
              <a:t>TECHNICAL DEBT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620" y="2453456"/>
            <a:ext cx="14463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/>
              <a:t>Requirements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08279" y="2453456"/>
            <a:ext cx="144632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/>
              <a:t>Analysis /</a:t>
            </a:r>
          </a:p>
          <a:p>
            <a:pPr algn="ctr"/>
            <a:r>
              <a:rPr lang="en-US" sz="1200" b="1" dirty="0"/>
              <a:t>Elaboration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76938" y="2453456"/>
            <a:ext cx="14463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/>
              <a:t>Development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45597" y="2453456"/>
            <a:ext cx="14463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/>
              <a:t>Testing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14256" y="2453456"/>
            <a:ext cx="14463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/>
              <a:t>Release / Ops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92736" y="2453456"/>
            <a:ext cx="0" cy="3890618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22910" y="2453456"/>
            <a:ext cx="0" cy="3890618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991565" y="2453456"/>
            <a:ext cx="0" cy="3890618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721736" y="2451920"/>
            <a:ext cx="0" cy="3892154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1" idx="0"/>
            <a:endCxn id="4" idx="0"/>
          </p:cNvCxnSpPr>
          <p:nvPr/>
        </p:nvCxnSpPr>
        <p:spPr>
          <a:xfrm rot="16200000" flipV="1">
            <a:off x="5100100" y="-1083862"/>
            <a:ext cx="12700" cy="7074636"/>
          </a:xfrm>
          <a:prstGeom prst="bentConnector3">
            <a:avLst>
              <a:gd name="adj1" fmla="val 180000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569132" y="2874100"/>
            <a:ext cx="7074636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72050" y="2983241"/>
            <a:ext cx="6542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Motion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95810" y="2986787"/>
            <a:ext cx="6542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Motion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58051" y="2990333"/>
            <a:ext cx="6542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Motion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94638" y="2993879"/>
            <a:ext cx="65420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Motion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04303" y="3044182"/>
            <a:ext cx="654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Transport</a:t>
            </a:r>
          </a:p>
          <a:p>
            <a:pPr algn="ctr"/>
            <a:r>
              <a:rPr lang="en-US" sz="1200" dirty="0"/>
              <a:t>Wait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85789" y="3028817"/>
            <a:ext cx="654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Transport</a:t>
            </a:r>
          </a:p>
          <a:p>
            <a:pPr algn="ctr"/>
            <a:r>
              <a:rPr lang="en-US" sz="1200" dirty="0"/>
              <a:t>Wait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67275" y="3013452"/>
            <a:ext cx="654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Transport</a:t>
            </a:r>
          </a:p>
          <a:p>
            <a:pPr algn="ctr"/>
            <a:r>
              <a:rPr lang="en-US" sz="1200" dirty="0"/>
              <a:t>Wait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48761" y="2998087"/>
            <a:ext cx="654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Transport</a:t>
            </a:r>
          </a:p>
          <a:p>
            <a:pPr algn="ctr"/>
            <a:r>
              <a:rPr lang="en-US" sz="1200" dirty="0"/>
              <a:t>Wait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17124" y="3967591"/>
            <a:ext cx="280461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Defects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26250" y="4207595"/>
            <a:ext cx="489548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Clarifications / Changes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10262" y="4447599"/>
            <a:ext cx="6011473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Change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10261" y="4705160"/>
            <a:ext cx="6011475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Unnecessary functionality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581445" y="1368971"/>
            <a:ext cx="9133146" cy="575209"/>
          </a:xfrm>
          <a:prstGeom prst="roundRect">
            <a:avLst>
              <a:gd name="adj" fmla="val 28640"/>
            </a:avLst>
          </a:prstGeom>
          <a:solidFill>
            <a:schemeClr val="bg1">
              <a:alpha val="64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r>
              <a:rPr lang="en-GB" sz="1200" b="1" dirty="0">
                <a:solidFill>
                  <a:schemeClr val="tx1"/>
                </a:solidFill>
              </a:rPr>
              <a:t>GENERAL</a:t>
            </a:r>
          </a:p>
          <a:p>
            <a:r>
              <a:rPr lang="en-GB" sz="1200" b="1" dirty="0">
                <a:solidFill>
                  <a:schemeClr val="tx1"/>
                </a:solidFill>
              </a:rPr>
              <a:t>WASTE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844950" y="1583491"/>
            <a:ext cx="1159353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On-boarding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217585" y="1583491"/>
            <a:ext cx="1159353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Tools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85790" y="1580446"/>
            <a:ext cx="1159353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Team balance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353995" y="1577401"/>
            <a:ext cx="1159353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Re-use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299975" y="5551505"/>
            <a:ext cx="163234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Tech Debt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055750" y="5549969"/>
            <a:ext cx="163234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Lack of test coverage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811525" y="5548433"/>
            <a:ext cx="163234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DevOps tax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299976" y="5832185"/>
            <a:ext cx="5143889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Debt servicing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44949" y="1570071"/>
            <a:ext cx="1159353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Co-location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551987" y="5560091"/>
            <a:ext cx="163234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Arch Debt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811525" y="4699129"/>
            <a:ext cx="1632340" cy="18466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Manual tasks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844948" y="3969265"/>
            <a:ext cx="1632340" cy="66300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/>
              <a:t>Incidents</a:t>
            </a:r>
          </a:p>
        </p:txBody>
      </p:sp>
      <p:sp>
        <p:nvSpPr>
          <p:cNvPr id="42" name="Title 2"/>
          <p:cNvSpPr txBox="1">
            <a:spLocks/>
          </p:cNvSpPr>
          <p:nvPr/>
        </p:nvSpPr>
        <p:spPr>
          <a:xfrm>
            <a:off x="562327" y="375036"/>
            <a:ext cx="8934146" cy="394138"/>
          </a:xfrm>
          <a:prstGeom prst="rect">
            <a:avLst/>
          </a:prstGeom>
        </p:spPr>
        <p:txBody>
          <a:bodyPr lIns="0"/>
          <a:lstStyle>
            <a:lvl1pPr algn="l" defTabSz="804649" rtl="0" eaLnBrk="1" latinLnBrk="0" hangingPunct="1">
              <a:lnSpc>
                <a:spcPts val="1995"/>
              </a:lnSpc>
              <a:spcBef>
                <a:spcPct val="0"/>
              </a:spcBef>
              <a:buNone/>
              <a:defRPr sz="19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Measure waste and systematically reduce through Continuous Improvements</a:t>
            </a:r>
          </a:p>
        </p:txBody>
      </p:sp>
    </p:spTree>
    <p:extLst>
      <p:ext uri="{BB962C8B-B14F-4D97-AF65-F5344CB8AC3E}">
        <p14:creationId xmlns:p14="http://schemas.microsoft.com/office/powerpoint/2010/main" val="5338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5313" y="1194898"/>
            <a:ext cx="4491531" cy="2464482"/>
          </a:xfrm>
          <a:prstGeom prst="rect">
            <a:avLst/>
          </a:prstGeom>
          <a:solidFill>
            <a:srgbClr val="1F497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noAutofit/>
          </a:bodyPr>
          <a:lstStyle/>
          <a:p>
            <a:pPr defTabSz="457200">
              <a:defRPr/>
            </a:pPr>
            <a:r>
              <a:rPr lang="en-US" sz="2000" b="1" kern="0" dirty="0" smtClean="0">
                <a:solidFill>
                  <a:prstClr val="white"/>
                </a:solidFill>
                <a:latin typeface="Calibri"/>
              </a:rPr>
              <a:t>Early teething issues </a:t>
            </a:r>
          </a:p>
          <a:p>
            <a:pPr defTabSz="457200">
              <a:defRPr/>
            </a:pPr>
            <a:endParaRPr lang="en-US" sz="1800" b="1" kern="0" dirty="0">
              <a:solidFill>
                <a:prstClr val="white"/>
              </a:solidFill>
              <a:latin typeface="Calibri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r>
              <a:rPr lang="en-US" sz="1800" kern="0" dirty="0" smtClean="0">
                <a:solidFill>
                  <a:prstClr val="white"/>
                </a:solidFill>
                <a:latin typeface="Calibri"/>
              </a:rPr>
              <a:t>Bandwidth </a:t>
            </a:r>
            <a:r>
              <a:rPr lang="en-US" sz="1800" kern="0" dirty="0">
                <a:solidFill>
                  <a:prstClr val="white"/>
                </a:solidFill>
                <a:latin typeface="Calibri"/>
              </a:rPr>
              <a:t>to </a:t>
            </a:r>
            <a:r>
              <a:rPr lang="en-US" sz="1800" kern="0" dirty="0" smtClean="0">
                <a:solidFill>
                  <a:prstClr val="white"/>
                </a:solidFill>
                <a:latin typeface="Calibri"/>
              </a:rPr>
              <a:t>be self-critical</a:t>
            </a:r>
            <a:endParaRPr lang="en-US" sz="1800" kern="0" dirty="0">
              <a:solidFill>
                <a:prstClr val="white"/>
              </a:solidFill>
              <a:latin typeface="Calibri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r>
              <a:rPr lang="en-US" sz="1800" kern="0" dirty="0">
                <a:solidFill>
                  <a:prstClr val="white"/>
                </a:solidFill>
                <a:latin typeface="Calibri"/>
              </a:rPr>
              <a:t>Disconnect </a:t>
            </a:r>
            <a:r>
              <a:rPr lang="en-US" sz="1800" kern="0" dirty="0" smtClean="0">
                <a:solidFill>
                  <a:prstClr val="white"/>
                </a:solidFill>
                <a:latin typeface="Calibri"/>
              </a:rPr>
              <a:t>across </a:t>
            </a:r>
            <a:r>
              <a:rPr lang="en-US" sz="1800" kern="0" dirty="0" err="1" smtClean="0">
                <a:solidFill>
                  <a:prstClr val="white"/>
                </a:solidFill>
                <a:latin typeface="Calibri"/>
              </a:rPr>
              <a:t>organisation</a:t>
            </a:r>
            <a:endParaRPr lang="en-US" sz="1800" kern="0" dirty="0">
              <a:solidFill>
                <a:prstClr val="white"/>
              </a:solidFill>
              <a:latin typeface="Calibri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r>
              <a:rPr lang="en-US" sz="1800" kern="0" dirty="0" smtClean="0">
                <a:solidFill>
                  <a:prstClr val="white"/>
                </a:solidFill>
                <a:latin typeface="Calibri"/>
              </a:rPr>
              <a:t>Lean culture in IT</a:t>
            </a:r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r>
              <a:rPr lang="en-US" sz="1800" kern="0" dirty="0" smtClean="0">
                <a:solidFill>
                  <a:prstClr val="white"/>
                </a:solidFill>
                <a:latin typeface="Calibri"/>
              </a:rPr>
              <a:t>Sourcing </a:t>
            </a:r>
            <a:endParaRPr lang="en-US" sz="1800" kern="0" dirty="0">
              <a:solidFill>
                <a:prstClr val="white"/>
              </a:solidFill>
              <a:latin typeface="Calibri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endParaRPr lang="en-US" sz="16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5313" y="3874737"/>
            <a:ext cx="4491531" cy="2378583"/>
          </a:xfrm>
          <a:prstGeom prst="rect">
            <a:avLst/>
          </a:prstGeom>
          <a:solidFill>
            <a:srgbClr val="1F497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noAutofit/>
          </a:bodyPr>
          <a:lstStyle/>
          <a:p>
            <a:pPr defTabSz="457200">
              <a:defRPr/>
            </a:pPr>
            <a:r>
              <a:rPr lang="en-US" sz="2000" b="1" kern="0" dirty="0">
                <a:solidFill>
                  <a:prstClr val="white"/>
                </a:solidFill>
                <a:latin typeface="Calibri"/>
              </a:rPr>
              <a:t>Driving transformation from data</a:t>
            </a:r>
          </a:p>
          <a:p>
            <a:pPr defTabSz="457200">
              <a:defRPr/>
            </a:pPr>
            <a:endParaRPr lang="en-US" sz="2000" b="1" kern="0" dirty="0">
              <a:solidFill>
                <a:prstClr val="white"/>
              </a:solidFill>
              <a:latin typeface="Calibri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r>
              <a:rPr lang="en-US" sz="1800" kern="0" dirty="0" smtClean="0">
                <a:solidFill>
                  <a:prstClr val="white"/>
                </a:solidFill>
                <a:latin typeface="Calibri"/>
              </a:rPr>
              <a:t>Influence right decisions from right data</a:t>
            </a:r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r>
              <a:rPr lang="en-US" sz="1800" kern="0" dirty="0" smtClean="0">
                <a:solidFill>
                  <a:prstClr val="white"/>
                </a:solidFill>
                <a:latin typeface="Calibri"/>
              </a:rPr>
              <a:t>Factual Agile dashboards</a:t>
            </a:r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r>
              <a:rPr lang="en-US" sz="1800" kern="0" dirty="0" smtClean="0">
                <a:solidFill>
                  <a:prstClr val="white"/>
                </a:solidFill>
                <a:latin typeface="Calibri"/>
              </a:rPr>
              <a:t>Waste identification and management</a:t>
            </a:r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r>
              <a:rPr lang="en-US" sz="1800" kern="0" dirty="0" smtClean="0">
                <a:solidFill>
                  <a:prstClr val="white"/>
                </a:solidFill>
                <a:latin typeface="Calibri"/>
              </a:rPr>
              <a:t>Technical Debt measurement</a:t>
            </a:r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endParaRPr lang="en-US" sz="18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4766" y="3874737"/>
            <a:ext cx="4491531" cy="2378583"/>
          </a:xfrm>
          <a:prstGeom prst="rect">
            <a:avLst/>
          </a:prstGeom>
          <a:solidFill>
            <a:srgbClr val="1F497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noAutofit/>
          </a:bodyPr>
          <a:lstStyle/>
          <a:p>
            <a:pPr defTabSz="457200">
              <a:defRPr/>
            </a:pPr>
            <a:r>
              <a:rPr lang="en-US" sz="2000" b="1" kern="0" dirty="0">
                <a:solidFill>
                  <a:prstClr val="white"/>
                </a:solidFill>
                <a:latin typeface="Calibri"/>
              </a:rPr>
              <a:t>Scaling into the </a:t>
            </a:r>
            <a:r>
              <a:rPr lang="en-US" sz="2000" b="1" kern="0" dirty="0" smtClean="0">
                <a:solidFill>
                  <a:prstClr val="white"/>
                </a:solidFill>
                <a:latin typeface="Calibri"/>
              </a:rPr>
              <a:t>Banks</a:t>
            </a:r>
            <a:endParaRPr lang="en-US" sz="2000" b="1" kern="0" dirty="0">
              <a:solidFill>
                <a:prstClr val="white"/>
              </a:solidFill>
              <a:latin typeface="Calibri"/>
            </a:endParaRPr>
          </a:p>
          <a:p>
            <a:pPr defTabSz="457200">
              <a:defRPr/>
            </a:pPr>
            <a:endParaRPr lang="en-US" sz="2000" b="1" kern="0" dirty="0">
              <a:solidFill>
                <a:prstClr val="white"/>
              </a:solidFill>
              <a:latin typeface="Calibri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r>
              <a:rPr lang="en-US" sz="1800" kern="0" dirty="0" smtClean="0">
                <a:solidFill>
                  <a:prstClr val="white"/>
                </a:solidFill>
                <a:latin typeface="Calibri"/>
              </a:rPr>
              <a:t>Start with self</a:t>
            </a:r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r>
              <a:rPr lang="en-US" sz="1800" kern="0" dirty="0" smtClean="0">
                <a:solidFill>
                  <a:prstClr val="white"/>
                </a:solidFill>
                <a:latin typeface="Calibri"/>
              </a:rPr>
              <a:t>Commercial models &amp; incentives</a:t>
            </a:r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r>
              <a:rPr lang="en-US" sz="1800" kern="0" dirty="0" smtClean="0">
                <a:solidFill>
                  <a:prstClr val="white"/>
                </a:solidFill>
                <a:latin typeface="Calibri"/>
              </a:rPr>
              <a:t>Scale to the Enterprise, take lessons from the Automotive world</a:t>
            </a:r>
            <a:endParaRPr lang="en-US" sz="18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64766" y="1194898"/>
            <a:ext cx="4491531" cy="2464482"/>
          </a:xfrm>
          <a:prstGeom prst="rect">
            <a:avLst/>
          </a:prstGeom>
          <a:solidFill>
            <a:srgbClr val="1F497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noAutofit/>
          </a:bodyPr>
          <a:lstStyle/>
          <a:p>
            <a:pPr defTabSz="457200">
              <a:defRPr/>
            </a:pPr>
            <a:r>
              <a:rPr lang="en-US" sz="2000" b="1" kern="0" dirty="0">
                <a:solidFill>
                  <a:prstClr val="white"/>
                </a:solidFill>
                <a:latin typeface="Calibri"/>
              </a:rPr>
              <a:t>Integrating </a:t>
            </a:r>
            <a:r>
              <a:rPr lang="en-US" sz="2000" b="1" kern="0" dirty="0" smtClean="0">
                <a:solidFill>
                  <a:prstClr val="white"/>
                </a:solidFill>
                <a:latin typeface="Calibri"/>
              </a:rPr>
              <a:t>vertical and horizontal units</a:t>
            </a:r>
            <a:endParaRPr lang="en-US" sz="2000" b="1" kern="0" dirty="0">
              <a:solidFill>
                <a:prstClr val="white"/>
              </a:solidFill>
              <a:latin typeface="Calibri"/>
            </a:endParaRPr>
          </a:p>
          <a:p>
            <a:pPr defTabSz="457200">
              <a:defRPr/>
            </a:pPr>
            <a:endParaRPr lang="en-US" sz="1800" kern="0" dirty="0">
              <a:solidFill>
                <a:prstClr val="white"/>
              </a:solidFill>
              <a:latin typeface="Calibri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r>
              <a:rPr lang="en-US" sz="1800" kern="0" dirty="0" smtClean="0">
                <a:solidFill>
                  <a:prstClr val="white"/>
                </a:solidFill>
                <a:latin typeface="Calibri"/>
              </a:rPr>
              <a:t>Delivery Units breaks established alignments </a:t>
            </a:r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r>
              <a:rPr lang="en-US" sz="1800" kern="0" dirty="0" smtClean="0">
                <a:solidFill>
                  <a:prstClr val="white"/>
                </a:solidFill>
                <a:latin typeface="Calibri"/>
              </a:rPr>
              <a:t>Who owns the Horizontal Specialisms?</a:t>
            </a:r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r>
              <a:rPr lang="en-US" sz="1800" kern="0" dirty="0" smtClean="0">
                <a:solidFill>
                  <a:prstClr val="white"/>
                </a:solidFill>
                <a:latin typeface="Calibri"/>
              </a:rPr>
              <a:t>Nobody wants to highlight waste</a:t>
            </a:r>
          </a:p>
          <a:p>
            <a:pPr marL="285750" indent="-285750" defTabSz="457200">
              <a:buFont typeface="Arial" panose="020B0604020202020204" pitchFamily="34" charset="0"/>
              <a:buChar char="•"/>
              <a:defRPr/>
            </a:pPr>
            <a:r>
              <a:rPr lang="en-US" sz="1800" kern="0" dirty="0" smtClean="0">
                <a:solidFill>
                  <a:prstClr val="white"/>
                </a:solidFill>
                <a:latin typeface="Calibri"/>
              </a:rPr>
              <a:t>Management does like the </a:t>
            </a:r>
            <a:r>
              <a:rPr lang="en-US" sz="1800" kern="0" dirty="0" err="1" smtClean="0">
                <a:solidFill>
                  <a:prstClr val="white"/>
                </a:solidFill>
                <a:latin typeface="Calibri"/>
              </a:rPr>
              <a:t>Gemba</a:t>
            </a:r>
            <a:endParaRPr lang="en-US" sz="18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562327" y="375036"/>
            <a:ext cx="8934146" cy="394138"/>
          </a:xfrm>
          <a:prstGeom prst="rect">
            <a:avLst/>
          </a:prstGeom>
        </p:spPr>
        <p:txBody>
          <a:bodyPr lIns="0"/>
          <a:lstStyle>
            <a:lvl1pPr algn="l" defTabSz="804649" rtl="0" eaLnBrk="1" latinLnBrk="0" hangingPunct="1">
              <a:lnSpc>
                <a:spcPts val="1995"/>
              </a:lnSpc>
              <a:spcBef>
                <a:spcPct val="0"/>
              </a:spcBef>
              <a:buNone/>
              <a:defRPr sz="19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Work in Progress </a:t>
            </a:r>
          </a:p>
        </p:txBody>
      </p:sp>
    </p:spTree>
    <p:extLst>
      <p:ext uri="{BB962C8B-B14F-4D97-AF65-F5344CB8AC3E}">
        <p14:creationId xmlns:p14="http://schemas.microsoft.com/office/powerpoint/2010/main" val="2198575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 txBox="1">
            <a:spLocks/>
          </p:cNvSpPr>
          <p:nvPr/>
        </p:nvSpPr>
        <p:spPr>
          <a:xfrm>
            <a:off x="485053" y="1341391"/>
            <a:ext cx="11122747" cy="3982447"/>
          </a:xfrm>
          <a:prstGeom prst="rect">
            <a:avLst/>
          </a:prstGeom>
        </p:spPr>
        <p:txBody>
          <a:bodyPr/>
          <a:lstStyle>
            <a:lvl1pPr algn="l" defTabSz="804649" rtl="0" eaLnBrk="1" latinLnBrk="0" hangingPunct="1">
              <a:lnSpc>
                <a:spcPts val="1995"/>
              </a:lnSpc>
              <a:spcBef>
                <a:spcPct val="0"/>
              </a:spcBef>
              <a:buNone/>
              <a:defRPr sz="19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 will not pretend that we found </a:t>
            </a:r>
            <a:r>
              <a:rPr lang="en-GB" sz="200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GB" sz="200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holy </a:t>
            </a:r>
            <a:r>
              <a:rPr lang="en-GB" sz="20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grail, this is just a direction of travel</a:t>
            </a:r>
            <a:endParaRPr lang="en-GB" sz="20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It is providing more elements to persuade in complex enterprises to transform them to a state of agility </a:t>
            </a:r>
          </a:p>
          <a:p>
            <a:pPr marL="342900" indent="-342900">
              <a:lnSpc>
                <a:spcPct val="15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Please keep in touch and share your experiences if you are on the same journey</a:t>
            </a:r>
            <a:endParaRPr lang="en-GB" sz="20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562327" y="375036"/>
            <a:ext cx="8934146" cy="394138"/>
          </a:xfrm>
          <a:prstGeom prst="rect">
            <a:avLst/>
          </a:prstGeom>
        </p:spPr>
        <p:txBody>
          <a:bodyPr lIns="0"/>
          <a:lstStyle>
            <a:lvl1pPr algn="l" defTabSz="804649" rtl="0" eaLnBrk="1" latinLnBrk="0" hangingPunct="1">
              <a:lnSpc>
                <a:spcPts val="1995"/>
              </a:lnSpc>
              <a:spcBef>
                <a:spcPct val="0"/>
              </a:spcBef>
              <a:buNone/>
              <a:defRPr sz="19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And still experimenting…</a:t>
            </a:r>
          </a:p>
        </p:txBody>
      </p:sp>
    </p:spTree>
    <p:extLst>
      <p:ext uri="{BB962C8B-B14F-4D97-AF65-F5344CB8AC3E}">
        <p14:creationId xmlns:p14="http://schemas.microsoft.com/office/powerpoint/2010/main" val="208529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0289" y="1315617"/>
            <a:ext cx="10087344" cy="39703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GB" sz="2400" dirty="0" smtClean="0"/>
              <a:t>Exec Delivery Manager @ GFT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GB" sz="2400" dirty="0" smtClean="0"/>
              <a:t>GFT </a:t>
            </a:r>
            <a:r>
              <a:rPr lang="en-GB" sz="2400" dirty="0"/>
              <a:t>– </a:t>
            </a:r>
            <a:r>
              <a:rPr lang="en-GB" sz="2400" dirty="0" smtClean="0"/>
              <a:t>Business &amp; Technology Consultancy in </a:t>
            </a:r>
            <a:r>
              <a:rPr lang="en-GB" sz="2400" dirty="0"/>
              <a:t>Financial Services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GB" sz="2400" dirty="0" smtClean="0"/>
              <a:t>Onshore </a:t>
            </a:r>
            <a:r>
              <a:rPr lang="en-GB" sz="2400" dirty="0"/>
              <a:t>Business &amp; IT Consultancy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GB" sz="2400" dirty="0" smtClean="0"/>
              <a:t>Onshore </a:t>
            </a:r>
            <a:r>
              <a:rPr lang="en-GB" sz="2400" dirty="0"/>
              <a:t>/ </a:t>
            </a:r>
            <a:r>
              <a:rPr lang="en-GB" sz="2400" dirty="0" smtClean="0"/>
              <a:t>Nearshore </a:t>
            </a:r>
            <a:r>
              <a:rPr lang="en-GB" sz="2400" dirty="0"/>
              <a:t>Project Delivery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GB" sz="2400" dirty="0" smtClean="0"/>
              <a:t>Boutique </a:t>
            </a:r>
            <a:r>
              <a:rPr lang="en-GB" sz="2400" dirty="0" smtClean="0"/>
              <a:t>@ </a:t>
            </a:r>
            <a:r>
              <a:rPr lang="en-GB" sz="2400" dirty="0"/>
              <a:t>scale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GB" sz="2400" dirty="0"/>
              <a:t>Pioneering with Agile delivery in Banks many years ago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GB" sz="2400" dirty="0"/>
              <a:t>And needless to say with </a:t>
            </a:r>
            <a:r>
              <a:rPr lang="en-GB" sz="2400" dirty="0" smtClean="0"/>
              <a:t>a number of teething </a:t>
            </a:r>
            <a:r>
              <a:rPr lang="en-GB" sz="2400" dirty="0"/>
              <a:t>issues…</a:t>
            </a: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478318" y="387915"/>
            <a:ext cx="7420170" cy="262380"/>
          </a:xfrm>
          <a:prstGeom prst="rect">
            <a:avLst/>
          </a:prstGeom>
        </p:spPr>
        <p:txBody>
          <a:bodyPr/>
          <a:lstStyle>
            <a:lvl1pPr algn="l" defTabSz="804649" rtl="0" eaLnBrk="1" latinLnBrk="0" hangingPunct="1">
              <a:lnSpc>
                <a:spcPts val="1995"/>
              </a:lnSpc>
              <a:spcBef>
                <a:spcPct val="0"/>
              </a:spcBef>
              <a:buNone/>
              <a:defRPr sz="19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“Morning”... </a:t>
            </a:r>
            <a:r>
              <a:rPr lang="en-GB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nice to meet </a:t>
            </a:r>
            <a:r>
              <a:rPr lang="en-GB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you all!</a:t>
            </a:r>
            <a:endParaRPr lang="en-GB" sz="2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593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-309096" y="592426"/>
            <a:ext cx="8603101" cy="4625301"/>
          </a:xfrm>
          <a:prstGeom prst="rect">
            <a:avLst/>
          </a:prstGeom>
        </p:spPr>
        <p:txBody>
          <a:bodyPr>
            <a:noAutofit/>
          </a:bodyPr>
          <a:lstStyle>
            <a:lvl1pPr marL="210476" indent="-210476" algn="l" defTabSz="804649" rtl="0" eaLnBrk="1" latinLnBrk="0" hangingPunct="1">
              <a:lnSpc>
                <a:spcPct val="100000"/>
              </a:lnSpc>
              <a:spcBef>
                <a:spcPts val="704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2814" indent="-212338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1427" indent="-208613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1901" indent="-210476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54239" indent="-212338" algn="l" defTabSz="804649" rtl="0" eaLnBrk="1" latinLnBrk="0" hangingPunct="1">
              <a:lnSpc>
                <a:spcPct val="100000"/>
              </a:lnSpc>
              <a:spcBef>
                <a:spcPts val="235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12785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15110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17434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19759" indent="-201162" algn="l" defTabSz="804649" rtl="0" eaLnBrk="1" latinLnBrk="0" hangingPunct="1">
              <a:lnSpc>
                <a:spcPct val="90000"/>
              </a:lnSpc>
              <a:spcBef>
                <a:spcPts val="44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97D9"/>
              </a:buClr>
              <a:buNone/>
            </a:pPr>
            <a:endParaRPr lang="en-US" sz="2800" dirty="0">
              <a:solidFill>
                <a:prstClr val="white"/>
              </a:solidFill>
            </a:endParaRPr>
          </a:p>
          <a:p>
            <a:pPr marL="0" indent="0">
              <a:spcBef>
                <a:spcPts val="0"/>
              </a:spcBef>
              <a:buClr>
                <a:srgbClr val="0097D9"/>
              </a:buClr>
              <a:buNone/>
            </a:pPr>
            <a:r>
              <a:rPr lang="en-US" sz="2800" dirty="0">
                <a:solidFill>
                  <a:prstClr val="white"/>
                </a:solidFill>
              </a:rPr>
              <a:t>	</a:t>
            </a:r>
            <a:endParaRPr lang="en-US" sz="2800" dirty="0" smtClean="0">
              <a:solidFill>
                <a:prstClr val="white"/>
              </a:solidFill>
            </a:endParaRPr>
          </a:p>
          <a:p>
            <a:pPr marL="0" indent="0">
              <a:spcBef>
                <a:spcPts val="0"/>
              </a:spcBef>
              <a:buClr>
                <a:srgbClr val="0097D9"/>
              </a:buClr>
              <a:buNone/>
            </a:pPr>
            <a:r>
              <a:rPr lang="en-US" sz="2800" b="1" dirty="0">
                <a:solidFill>
                  <a:prstClr val="white"/>
                </a:solidFill>
              </a:rPr>
              <a:t>	</a:t>
            </a:r>
            <a:r>
              <a:rPr lang="en-US" sz="2800" b="1" dirty="0" smtClean="0">
                <a:solidFill>
                  <a:prstClr val="white"/>
                </a:solidFill>
              </a:rPr>
              <a:t>Thank you</a:t>
            </a:r>
          </a:p>
          <a:p>
            <a:pPr marL="0" indent="0">
              <a:spcBef>
                <a:spcPts val="0"/>
              </a:spcBef>
              <a:buClr>
                <a:srgbClr val="0097D9"/>
              </a:buClr>
              <a:buNone/>
            </a:pPr>
            <a:r>
              <a:rPr lang="en-US" sz="2800" b="1" dirty="0">
                <a:solidFill>
                  <a:prstClr val="white"/>
                </a:solidFill>
              </a:rPr>
              <a:t>	</a:t>
            </a:r>
            <a:endParaRPr lang="en-US" sz="2800" dirty="0">
              <a:solidFill>
                <a:prstClr val="white"/>
              </a:solidFill>
            </a:endParaRPr>
          </a:p>
          <a:p>
            <a:pPr marL="0" indent="0">
              <a:spcBef>
                <a:spcPts val="0"/>
              </a:spcBef>
              <a:buClr>
                <a:srgbClr val="0097D9"/>
              </a:buClr>
              <a:buNone/>
            </a:pPr>
            <a:endParaRPr lang="en-US" sz="2800" dirty="0" smtClean="0">
              <a:solidFill>
                <a:prstClr val="white"/>
              </a:solidFill>
            </a:endParaRPr>
          </a:p>
          <a:p>
            <a:pPr marL="0" indent="0">
              <a:spcBef>
                <a:spcPts val="0"/>
              </a:spcBef>
              <a:buClr>
                <a:srgbClr val="0097D9"/>
              </a:buClr>
              <a:buNone/>
            </a:pPr>
            <a:r>
              <a:rPr lang="en-US" sz="2800" dirty="0">
                <a:solidFill>
                  <a:prstClr val="white"/>
                </a:solidFill>
              </a:rPr>
              <a:t>	</a:t>
            </a:r>
            <a:r>
              <a:rPr lang="en-US" sz="2000" dirty="0" smtClean="0">
                <a:solidFill>
                  <a:prstClr val="white"/>
                </a:solidFill>
              </a:rPr>
              <a:t>Philippe </a:t>
            </a:r>
            <a:r>
              <a:rPr lang="en-US" sz="2000" dirty="0">
                <a:solidFill>
                  <a:prstClr val="white"/>
                </a:solidFill>
              </a:rPr>
              <a:t>Guenet</a:t>
            </a:r>
          </a:p>
          <a:p>
            <a:pPr marL="0" indent="0">
              <a:spcBef>
                <a:spcPts val="0"/>
              </a:spcBef>
              <a:buClr>
                <a:srgbClr val="0097D9"/>
              </a:buClr>
              <a:buNone/>
            </a:pPr>
            <a:r>
              <a:rPr lang="en-US" sz="2000" dirty="0">
                <a:solidFill>
                  <a:prstClr val="white"/>
                </a:solidFill>
              </a:rPr>
              <a:t>	Executive Delivery Manager – GFT</a:t>
            </a:r>
          </a:p>
          <a:p>
            <a:pPr marL="0" indent="0">
              <a:spcBef>
                <a:spcPts val="0"/>
              </a:spcBef>
              <a:buClr>
                <a:srgbClr val="0097D9"/>
              </a:buClr>
              <a:buNone/>
            </a:pPr>
            <a:endParaRPr lang="en-US" sz="2000" dirty="0">
              <a:solidFill>
                <a:prstClr val="white"/>
              </a:solidFill>
            </a:endParaRPr>
          </a:p>
          <a:p>
            <a:pPr marL="0" indent="0">
              <a:spcBef>
                <a:spcPts val="0"/>
              </a:spcBef>
              <a:buClr>
                <a:srgbClr val="0097D9"/>
              </a:buClr>
              <a:buNone/>
            </a:pPr>
            <a:r>
              <a:rPr lang="en-US" sz="2000" dirty="0">
                <a:solidFill>
                  <a:prstClr val="white"/>
                </a:solidFill>
              </a:rPr>
              <a:t>	 philippe.guenet@gft.com</a:t>
            </a:r>
          </a:p>
          <a:p>
            <a:pPr marL="0" indent="0">
              <a:spcBef>
                <a:spcPts val="0"/>
              </a:spcBef>
              <a:buClr>
                <a:srgbClr val="0097D9"/>
              </a:buClr>
              <a:buNone/>
            </a:pPr>
            <a:r>
              <a:rPr lang="en-US" sz="2000" dirty="0">
                <a:solidFill>
                  <a:prstClr val="white"/>
                </a:solidFill>
              </a:rPr>
              <a:t>	@</a:t>
            </a:r>
            <a:r>
              <a:rPr lang="en-US" sz="2000" dirty="0" err="1">
                <a:solidFill>
                  <a:prstClr val="white"/>
                </a:solidFill>
              </a:rPr>
              <a:t>WeAreLeanIT</a:t>
            </a:r>
            <a:endParaRPr lang="en-US" dirty="0">
              <a:solidFill>
                <a:prstClr val="white"/>
              </a:solidFill>
            </a:endParaRPr>
          </a:p>
          <a:p>
            <a:pPr marL="0" indent="0">
              <a:spcBef>
                <a:spcPts val="0"/>
              </a:spcBef>
              <a:buClr>
                <a:srgbClr val="0097D9"/>
              </a:buClr>
              <a:buNone/>
            </a:pPr>
            <a:r>
              <a:rPr lang="en-US" sz="2000" dirty="0">
                <a:solidFill>
                  <a:prstClr val="white"/>
                </a:solidFill>
              </a:rPr>
              <a:t>	</a:t>
            </a:r>
            <a:endParaRPr lang="en-US" sz="2800" dirty="0">
              <a:solidFill>
                <a:prstClr val="white"/>
              </a:solidFill>
            </a:endParaRPr>
          </a:p>
          <a:p>
            <a:pPr marL="0" indent="0">
              <a:buClr>
                <a:srgbClr val="0097D9"/>
              </a:buClr>
              <a:buNone/>
            </a:pP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898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5206" y="1392612"/>
            <a:ext cx="5128658" cy="3785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1600" dirty="0" smtClean="0"/>
              <a:t>Details have to remain anonymous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1600" dirty="0" smtClean="0"/>
              <a:t>Pre-committed deadline, budget, objectives</a:t>
            </a:r>
            <a:endParaRPr lang="en-GB" sz="16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1600" dirty="0" smtClean="0"/>
              <a:t>(</a:t>
            </a:r>
            <a:r>
              <a:rPr lang="en-GB" sz="1600" dirty="0"/>
              <a:t>10min) estimate was 24,000 </a:t>
            </a:r>
            <a:r>
              <a:rPr lang="en-GB" sz="1600" dirty="0" smtClean="0"/>
              <a:t>md of Development</a:t>
            </a:r>
            <a:endParaRPr lang="en-GB" sz="16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1600" dirty="0"/>
              <a:t>2 months </a:t>
            </a:r>
            <a:r>
              <a:rPr lang="en-GB" sz="1600" dirty="0" smtClean="0"/>
              <a:t>planning / de-scoping later c.17,000 md (greenfield)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1600" dirty="0" smtClean="0"/>
              <a:t>Evolution c. 9,500 md </a:t>
            </a:r>
            <a:r>
              <a:rPr lang="en-GB" sz="1600" dirty="0"/>
              <a:t>(evolution)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1600" dirty="0" err="1"/>
              <a:t>SAFe</a:t>
            </a:r>
            <a:r>
              <a:rPr lang="en-GB" sz="1600" dirty="0"/>
              <a:t> </a:t>
            </a:r>
            <a:r>
              <a:rPr lang="en-GB" sz="1600" dirty="0" smtClean="0"/>
              <a:t>as methodology </a:t>
            </a:r>
            <a:r>
              <a:rPr lang="en-GB" sz="1600" dirty="0"/>
              <a:t>(loosely) </a:t>
            </a:r>
            <a:endParaRPr lang="en-GB" sz="1600" dirty="0" smtClean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1600" dirty="0"/>
              <a:t>Scope shaven at planning, regrown in elaboration or as defects at the tune of +40/50% per release train </a:t>
            </a:r>
            <a:endParaRPr lang="en-GB" sz="1600" dirty="0" smtClean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1600" dirty="0" smtClean="0"/>
              <a:t>Delivered near on-time and budget</a:t>
            </a:r>
            <a:endParaRPr lang="en-GB" sz="1600" dirty="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562327" y="375036"/>
            <a:ext cx="8934146" cy="394138"/>
          </a:xfrm>
          <a:prstGeom prst="rect">
            <a:avLst/>
          </a:prstGeom>
        </p:spPr>
        <p:txBody>
          <a:bodyPr lIns="0"/>
          <a:lstStyle>
            <a:lvl1pPr algn="l" defTabSz="804649" rtl="0" eaLnBrk="1" latinLnBrk="0" hangingPunct="1">
              <a:lnSpc>
                <a:spcPts val="1995"/>
              </a:lnSpc>
              <a:spcBef>
                <a:spcPct val="0"/>
              </a:spcBef>
              <a:buNone/>
              <a:defRPr sz="19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Trigger to Change – </a:t>
            </a:r>
            <a:r>
              <a:rPr lang="en-GB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Project challenges</a:t>
            </a:r>
            <a:endParaRPr lang="en-GB" sz="2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419725"/>
            <a:ext cx="12191999" cy="1452233"/>
          </a:xfrm>
          <a:prstGeom prst="rect">
            <a:avLst/>
          </a:prstGeom>
          <a:solidFill>
            <a:srgbClr val="0097D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25647" y="1392612"/>
            <a:ext cx="5128658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1600" dirty="0" smtClean="0"/>
              <a:t>Multiple re-planning occurred throughout</a:t>
            </a:r>
            <a:endParaRPr lang="en-GB" sz="16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1600" dirty="0"/>
              <a:t>Successfully heroic yet utterly inefficient </a:t>
            </a:r>
            <a:r>
              <a:rPr lang="en-GB" sz="1600" dirty="0" smtClean="0"/>
              <a:t>Delivery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1600" dirty="0" smtClean="0"/>
              <a:t>Team burnout</a:t>
            </a:r>
            <a:endParaRPr lang="en-GB" sz="1600" dirty="0"/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1600" dirty="0"/>
              <a:t>Quality inevitably suffered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1600" dirty="0"/>
              <a:t>Project is continuing into </a:t>
            </a:r>
            <a:r>
              <a:rPr lang="en-GB" sz="1600" dirty="0" smtClean="0"/>
              <a:t>on-going releases </a:t>
            </a:r>
            <a:r>
              <a:rPr lang="en-GB" sz="1600" dirty="0"/>
              <a:t>+ refactoring 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1600" dirty="0" smtClean="0"/>
              <a:t>Throughput same with team half the size thanks to DevOps, reduction in cycle time, rebalancing of flow, harder prioritisation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1600" dirty="0" smtClean="0"/>
              <a:t>Same teams, new stakeholder…</a:t>
            </a:r>
            <a:endParaRPr lang="en-GB" sz="1600" dirty="0"/>
          </a:p>
        </p:txBody>
      </p:sp>
      <p:sp>
        <p:nvSpPr>
          <p:cNvPr id="6" name="Rectangle 5"/>
          <p:cNvSpPr/>
          <p:nvPr/>
        </p:nvSpPr>
        <p:spPr>
          <a:xfrm>
            <a:off x="943883" y="5705457"/>
            <a:ext cx="4262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Was this a Delivery success? </a:t>
            </a:r>
          </a:p>
        </p:txBody>
      </p:sp>
      <p:sp>
        <p:nvSpPr>
          <p:cNvPr id="7" name="Rectangle 6"/>
          <p:cNvSpPr/>
          <p:nvPr/>
        </p:nvSpPr>
        <p:spPr>
          <a:xfrm>
            <a:off x="6596106" y="5705457"/>
            <a:ext cx="53424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Or an Agile experience gone wrong?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144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/>
          <p:cNvSpPr txBox="1">
            <a:spLocks/>
          </p:cNvSpPr>
          <p:nvPr/>
        </p:nvSpPr>
        <p:spPr>
          <a:xfrm>
            <a:off x="5035639" y="2249906"/>
            <a:ext cx="6572161" cy="3098272"/>
          </a:xfrm>
          <a:prstGeom prst="rect">
            <a:avLst/>
          </a:prstGeom>
        </p:spPr>
        <p:txBody>
          <a:bodyPr/>
          <a:lstStyle>
            <a:lvl1pPr algn="l" defTabSz="804649" rtl="0" eaLnBrk="1" latinLnBrk="0" hangingPunct="1">
              <a:lnSpc>
                <a:spcPts val="1995"/>
              </a:lnSpc>
              <a:spcBef>
                <a:spcPct val="0"/>
              </a:spcBef>
              <a:buNone/>
              <a:defRPr sz="19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GB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As a </a:t>
            </a:r>
            <a:r>
              <a:rPr lang="en-GB" sz="3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service provider, </a:t>
            </a:r>
            <a:r>
              <a:rPr lang="en-GB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we </a:t>
            </a:r>
            <a:r>
              <a:rPr lang="en-GB" sz="3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are often blamed </a:t>
            </a:r>
            <a:r>
              <a:rPr lang="en-GB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for the </a:t>
            </a:r>
            <a:r>
              <a:rPr lang="en-GB" sz="3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outcome, yet we are generally powerless </a:t>
            </a:r>
            <a:r>
              <a:rPr lang="en-GB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to fix </a:t>
            </a:r>
            <a:r>
              <a:rPr lang="en-GB" sz="3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it!!</a:t>
            </a:r>
            <a:endParaRPr lang="en-GB" sz="32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76745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65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/>
          <p:cNvSpPr txBox="1">
            <a:spLocks/>
          </p:cNvSpPr>
          <p:nvPr/>
        </p:nvSpPr>
        <p:spPr>
          <a:xfrm>
            <a:off x="6705599" y="2594344"/>
            <a:ext cx="4788195" cy="2753833"/>
          </a:xfrm>
          <a:prstGeom prst="rect">
            <a:avLst/>
          </a:prstGeom>
        </p:spPr>
        <p:txBody>
          <a:bodyPr/>
          <a:lstStyle>
            <a:lvl1pPr algn="l" defTabSz="804649" rtl="0" eaLnBrk="1" latinLnBrk="0" hangingPunct="1">
              <a:lnSpc>
                <a:spcPts val="1995"/>
              </a:lnSpc>
              <a:spcBef>
                <a:spcPct val="0"/>
              </a:spcBef>
              <a:buNone/>
              <a:defRPr sz="19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GB" sz="3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But our very existence is linked to being the ‘Expert’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30443"/>
            <a:ext cx="614412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2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87115" y="1362168"/>
            <a:ext cx="2568741" cy="1509929"/>
          </a:xfrm>
          <a:prstGeom prst="rect">
            <a:avLst/>
          </a:prstGeom>
          <a:solidFill>
            <a:schemeClr val="bg1"/>
          </a:solidFill>
          <a:ln w="508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Product </a:t>
            </a:r>
            <a:r>
              <a:rPr lang="en-GB" sz="2000" b="1" dirty="0" smtClean="0">
                <a:solidFill>
                  <a:schemeClr val="tx1"/>
                </a:solidFill>
              </a:rPr>
              <a:t>Owner was </a:t>
            </a:r>
            <a:r>
              <a:rPr lang="en-GB" sz="2000" b="1" dirty="0">
                <a:solidFill>
                  <a:schemeClr val="tx1"/>
                </a:solidFill>
              </a:rPr>
              <a:t>not sufficiently engaged</a:t>
            </a:r>
          </a:p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18555" y="1362168"/>
            <a:ext cx="2568741" cy="1509929"/>
          </a:xfrm>
          <a:prstGeom prst="rect">
            <a:avLst/>
          </a:prstGeom>
          <a:solidFill>
            <a:schemeClr val="bg1"/>
          </a:solidFill>
          <a:ln w="508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Management had no Agile culture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1319" y="1362168"/>
            <a:ext cx="2568741" cy="1509929"/>
          </a:xfrm>
          <a:prstGeom prst="rect">
            <a:avLst/>
          </a:prstGeom>
          <a:solidFill>
            <a:schemeClr val="bg1"/>
          </a:solidFill>
          <a:ln w="508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Legacy </a:t>
            </a:r>
            <a:r>
              <a:rPr lang="en-GB" sz="2000" b="1" dirty="0" smtClean="0">
                <a:solidFill>
                  <a:schemeClr val="tx1"/>
                </a:solidFill>
              </a:rPr>
              <a:t>processes leading to legacy technology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2214507" y="3104213"/>
            <a:ext cx="419877" cy="625151"/>
          </a:xfrm>
          <a:prstGeom prst="downArrow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5808152" y="3104213"/>
            <a:ext cx="419877" cy="625151"/>
          </a:xfrm>
          <a:prstGeom prst="downArrow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423607" y="3104213"/>
            <a:ext cx="419877" cy="625151"/>
          </a:xfrm>
          <a:prstGeom prst="downArrow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04" y="3752726"/>
            <a:ext cx="1039844" cy="10398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11" y="3819134"/>
            <a:ext cx="1039844" cy="10398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126" y="3825543"/>
            <a:ext cx="1039844" cy="10398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97622" y="3995649"/>
            <a:ext cx="96105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dirty="0" smtClean="0"/>
              <a:t>c30</a:t>
            </a:r>
            <a:r>
              <a:rPr lang="en-GB" sz="1800" dirty="0"/>
              <a:t>% waste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77623" y="3995649"/>
            <a:ext cx="116788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dirty="0" smtClean="0"/>
              <a:t>c20% </a:t>
            </a:r>
            <a:r>
              <a:rPr lang="en-GB" sz="1800" dirty="0"/>
              <a:t>waste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20902" y="4009606"/>
            <a:ext cx="104894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dirty="0"/>
              <a:t>c20% waste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58404" y="4921215"/>
            <a:ext cx="242777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/>
              <a:t>Much UX visualisation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/>
              <a:t>Rework of unelaborated requirements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/>
              <a:t>Wait time for answers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/>
              <a:t>Over-engineering and unnecessary fancy requirements</a:t>
            </a:r>
            <a:endParaRPr lang="en-GB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876612" y="4921215"/>
            <a:ext cx="243539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/>
              <a:t>15% of team diverted to planning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/>
              <a:t>Generally the most senior and onshore resources </a:t>
            </a:r>
            <a:endParaRPr lang="en-GB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8502443" y="4921215"/>
            <a:ext cx="252761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Tooling inadequate </a:t>
            </a:r>
            <a:endParaRPr lang="en-GB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/>
              <a:t>Much branching</a:t>
            </a: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/>
              <a:t>Never time to automate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/>
              <a:t>Whole team slowed by build / release process</a:t>
            </a:r>
          </a:p>
        </p:txBody>
      </p:sp>
      <p:sp>
        <p:nvSpPr>
          <p:cNvPr id="21" name="Title 2"/>
          <p:cNvSpPr txBox="1">
            <a:spLocks/>
          </p:cNvSpPr>
          <p:nvPr/>
        </p:nvSpPr>
        <p:spPr>
          <a:xfrm>
            <a:off x="562327" y="375036"/>
            <a:ext cx="8934146" cy="394138"/>
          </a:xfrm>
          <a:prstGeom prst="rect">
            <a:avLst/>
          </a:prstGeom>
        </p:spPr>
        <p:txBody>
          <a:bodyPr lIns="0"/>
          <a:lstStyle>
            <a:lvl1pPr algn="l" defTabSz="804649" rtl="0" eaLnBrk="1" latinLnBrk="0" hangingPunct="1">
              <a:lnSpc>
                <a:spcPts val="1995"/>
              </a:lnSpc>
              <a:spcBef>
                <a:spcPct val="0"/>
              </a:spcBef>
              <a:buNone/>
              <a:defRPr sz="19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Patterns of the challenges</a:t>
            </a:r>
            <a:endParaRPr lang="en-GB" sz="2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31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949579" y="3111892"/>
            <a:ext cx="845962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200" dirty="0"/>
              <a:t>Efficiency baseline : 7</a:t>
            </a:r>
            <a:r>
              <a:rPr lang="en-GB" sz="3200" dirty="0" smtClean="0"/>
              <a:t>0</a:t>
            </a:r>
            <a:r>
              <a:rPr lang="en-GB" sz="3200" dirty="0"/>
              <a:t>% x </a:t>
            </a:r>
            <a:r>
              <a:rPr lang="en-GB" sz="3200" dirty="0" smtClean="0"/>
              <a:t>80</a:t>
            </a:r>
            <a:r>
              <a:rPr lang="en-GB" sz="3200" dirty="0"/>
              <a:t>% x 80% =  </a:t>
            </a:r>
            <a:r>
              <a:rPr lang="en-GB" sz="3200" dirty="0" smtClean="0"/>
              <a:t>45%</a:t>
            </a:r>
            <a:endParaRPr lang="en-GB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429" y="4682283"/>
            <a:ext cx="1039844" cy="10398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60826" y="4687422"/>
            <a:ext cx="467429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 smtClean="0"/>
              <a:t>&gt; 50</a:t>
            </a:r>
            <a:r>
              <a:rPr lang="en-GB" sz="2800" dirty="0"/>
              <a:t>% of the effort </a:t>
            </a:r>
            <a:r>
              <a:rPr lang="en-GB" sz="2800" dirty="0" smtClean="0"/>
              <a:t>would</a:t>
            </a:r>
            <a:br>
              <a:rPr lang="en-GB" sz="2800" dirty="0" smtClean="0"/>
            </a:br>
            <a:r>
              <a:rPr lang="en-GB" sz="2800" dirty="0" smtClean="0"/>
              <a:t>   </a:t>
            </a:r>
            <a:r>
              <a:rPr lang="en-GB" sz="2800" dirty="0"/>
              <a:t>have </a:t>
            </a:r>
            <a:r>
              <a:rPr lang="en-GB" sz="2800" dirty="0" smtClean="0"/>
              <a:t>been wasted</a:t>
            </a:r>
            <a:endParaRPr lang="en-GB" sz="2800" dirty="0"/>
          </a:p>
        </p:txBody>
      </p:sp>
      <p:sp>
        <p:nvSpPr>
          <p:cNvPr id="2" name="Rectangle 1"/>
          <p:cNvSpPr/>
          <p:nvPr/>
        </p:nvSpPr>
        <p:spPr>
          <a:xfrm>
            <a:off x="2975254" y="1902350"/>
            <a:ext cx="559760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/>
              <a:t>Waste is generally cumulative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9836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2784" y="1447900"/>
            <a:ext cx="2677886" cy="4180114"/>
          </a:xfrm>
          <a:prstGeom prst="rect">
            <a:avLst/>
          </a:prstGeom>
          <a:solidFill>
            <a:schemeClr val="bg1"/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06129" y="1451010"/>
            <a:ext cx="2677886" cy="4180114"/>
          </a:xfrm>
          <a:prstGeom prst="rect">
            <a:avLst/>
          </a:prstGeom>
          <a:solidFill>
            <a:schemeClr val="bg1"/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19818" y="1447900"/>
            <a:ext cx="2677886" cy="4180114"/>
          </a:xfrm>
          <a:prstGeom prst="rect">
            <a:avLst/>
          </a:prstGeom>
          <a:solidFill>
            <a:schemeClr val="bg1"/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32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318" y="2026936"/>
            <a:ext cx="2480537" cy="15459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19819" y="4360344"/>
            <a:ext cx="26778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Project </a:t>
            </a:r>
            <a:r>
              <a:rPr lang="en-GB" sz="2400" b="1" dirty="0" smtClean="0"/>
              <a:t>Crash</a:t>
            </a:r>
            <a:br>
              <a:rPr lang="en-GB" sz="2400" b="1" dirty="0" smtClean="0"/>
            </a:br>
            <a:r>
              <a:rPr lang="en-GB" sz="2400" dirty="0" smtClean="0"/>
              <a:t>= </a:t>
            </a:r>
            <a:r>
              <a:rPr lang="en-GB" sz="2400" dirty="0"/>
              <a:t>Business consequences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601186" y="4360344"/>
            <a:ext cx="29587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Poor quality</a:t>
            </a:r>
            <a:r>
              <a:rPr lang="en-GB" sz="2400" dirty="0"/>
              <a:t> </a:t>
            </a:r>
          </a:p>
          <a:p>
            <a:pPr algn="ctr"/>
            <a:r>
              <a:rPr lang="en-GB" sz="2400" dirty="0" smtClean="0"/>
              <a:t>= </a:t>
            </a:r>
            <a:r>
              <a:rPr lang="en-GB" sz="2400" dirty="0"/>
              <a:t>Technical Debt </a:t>
            </a:r>
            <a:endParaRPr lang="en-GB" sz="2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097" y="2026936"/>
            <a:ext cx="1383951" cy="20780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74" y="2026936"/>
            <a:ext cx="2469306" cy="18326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38713" y="4360344"/>
            <a:ext cx="2416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Heroic Delivery</a:t>
            </a:r>
            <a:r>
              <a:rPr lang="en-GB" sz="2400" dirty="0"/>
              <a:t> = Team burnout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2902" y="1506761"/>
            <a:ext cx="32733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400" b="1" dirty="0"/>
              <a:t>Duty to our people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31742" y="1503651"/>
            <a:ext cx="32733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400" b="1" dirty="0"/>
              <a:t>Duty to our reputation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45431" y="1494321"/>
            <a:ext cx="32733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400" b="1" dirty="0"/>
              <a:t>Duty to our Clients</a:t>
            </a:r>
          </a:p>
        </p:txBody>
      </p:sp>
      <p:sp>
        <p:nvSpPr>
          <p:cNvPr id="15" name="Title 2"/>
          <p:cNvSpPr txBox="1">
            <a:spLocks/>
          </p:cNvSpPr>
          <p:nvPr/>
        </p:nvSpPr>
        <p:spPr>
          <a:xfrm>
            <a:off x="562326" y="375036"/>
            <a:ext cx="9290011" cy="394138"/>
          </a:xfrm>
          <a:prstGeom prst="rect">
            <a:avLst/>
          </a:prstGeom>
        </p:spPr>
        <p:txBody>
          <a:bodyPr lIns="0"/>
          <a:lstStyle>
            <a:lvl1pPr algn="l" defTabSz="804649" rtl="0" eaLnBrk="1" latinLnBrk="0" hangingPunct="1">
              <a:lnSpc>
                <a:spcPts val="1995"/>
              </a:lnSpc>
              <a:spcBef>
                <a:spcPct val="0"/>
              </a:spcBef>
              <a:buNone/>
              <a:defRPr sz="19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24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As a professional service organisation we find solutions</a:t>
            </a:r>
          </a:p>
        </p:txBody>
      </p:sp>
    </p:spTree>
    <p:extLst>
      <p:ext uri="{BB962C8B-B14F-4D97-AF65-F5344CB8AC3E}">
        <p14:creationId xmlns:p14="http://schemas.microsoft.com/office/powerpoint/2010/main" val="94634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/>
          <p:cNvSpPr txBox="1">
            <a:spLocks/>
          </p:cNvSpPr>
          <p:nvPr/>
        </p:nvSpPr>
        <p:spPr>
          <a:xfrm>
            <a:off x="1777482" y="2237901"/>
            <a:ext cx="8789436" cy="1614163"/>
          </a:xfrm>
          <a:prstGeom prst="rect">
            <a:avLst/>
          </a:prstGeom>
        </p:spPr>
        <p:txBody>
          <a:bodyPr/>
          <a:lstStyle>
            <a:lvl1pPr algn="l" defTabSz="804649" rtl="0" eaLnBrk="1" latinLnBrk="0" hangingPunct="1">
              <a:lnSpc>
                <a:spcPts val="1995"/>
              </a:lnSpc>
              <a:spcBef>
                <a:spcPct val="0"/>
              </a:spcBef>
              <a:buNone/>
              <a:defRPr sz="19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GB" sz="32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Theory of Constraints applied to </a:t>
            </a:r>
            <a:r>
              <a:rPr lang="en-GB" sz="3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solutions</a:t>
            </a:r>
            <a:endParaRPr lang="en-GB" sz="32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816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heme/theme1.xml><?xml version="1.0" encoding="utf-8"?>
<a:theme xmlns:a="http://schemas.openxmlformats.org/drawingml/2006/main" name="GFT_Master_template_A4">
  <a:themeElements>
    <a:clrScheme name="GFT">
      <a:dk1>
        <a:srgbClr val="213E7F"/>
      </a:dk1>
      <a:lt1>
        <a:sysClr val="window" lastClr="FFFFFF"/>
      </a:lt1>
      <a:dk2>
        <a:srgbClr val="8C8C8C"/>
      </a:dk2>
      <a:lt2>
        <a:srgbClr val="EBEBEB"/>
      </a:lt2>
      <a:accent1>
        <a:srgbClr val="213E7F"/>
      </a:accent1>
      <a:accent2>
        <a:srgbClr val="0097D9"/>
      </a:accent2>
      <a:accent3>
        <a:srgbClr val="0098B0"/>
      </a:accent3>
      <a:accent4>
        <a:srgbClr val="AAAAAA"/>
      </a:accent4>
      <a:accent5>
        <a:srgbClr val="C8C8C8"/>
      </a:accent5>
      <a:accent6>
        <a:srgbClr val="DCDCDC"/>
      </a:accent6>
      <a:hlink>
        <a:srgbClr val="213E7F"/>
      </a:hlink>
      <a:folHlink>
        <a:srgbClr val="213E7F"/>
      </a:folHlink>
    </a:clrScheme>
    <a:fontScheme name="G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0800">
          <a:solidFill>
            <a:schemeClr val="accent1"/>
          </a:solidFill>
        </a:ln>
      </a:spPr>
      <a:bodyPr lIns="108000" tIns="108000" rIns="108000" bIns="108000" rtlCol="0" anchor="ctr"/>
      <a:lstStyle>
        <a:defPPr algn="ctr"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GFT_Chartpool_2015.pptx" id="{A28C9458-9558-44C8-89F4-D7A2CBC04405}" vid="{0F156D25-70FA-498B-891B-4FDE46BF1046}"/>
    </a:ext>
  </a:extLst>
</a:theme>
</file>

<file path=ppt/theme/theme2.xml><?xml version="1.0" encoding="utf-8"?>
<a:theme xmlns:a="http://schemas.openxmlformats.org/drawingml/2006/main" name="1_GFT_Master_template_A4">
  <a:themeElements>
    <a:clrScheme name="GFT">
      <a:dk1>
        <a:srgbClr val="213E7F"/>
      </a:dk1>
      <a:lt1>
        <a:sysClr val="window" lastClr="FFFFFF"/>
      </a:lt1>
      <a:dk2>
        <a:srgbClr val="8C8C8C"/>
      </a:dk2>
      <a:lt2>
        <a:srgbClr val="EBEBEB"/>
      </a:lt2>
      <a:accent1>
        <a:srgbClr val="213E7F"/>
      </a:accent1>
      <a:accent2>
        <a:srgbClr val="0097D9"/>
      </a:accent2>
      <a:accent3>
        <a:srgbClr val="0098B0"/>
      </a:accent3>
      <a:accent4>
        <a:srgbClr val="AAAAAA"/>
      </a:accent4>
      <a:accent5>
        <a:srgbClr val="C8C8C8"/>
      </a:accent5>
      <a:accent6>
        <a:srgbClr val="DCDCDC"/>
      </a:accent6>
      <a:hlink>
        <a:srgbClr val="213E7F"/>
      </a:hlink>
      <a:folHlink>
        <a:srgbClr val="213E7F"/>
      </a:folHlink>
    </a:clrScheme>
    <a:fontScheme name="G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0800">
          <a:solidFill>
            <a:schemeClr val="accent1"/>
          </a:solidFill>
        </a:ln>
      </a:spPr>
      <a:bodyPr lIns="108000" tIns="108000" rIns="108000" bIns="108000" rtlCol="0" anchor="ctr"/>
      <a:lstStyle>
        <a:defPPr algn="ctr"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GFT_Chartpool_2015.pptx" id="{A28C9458-9558-44C8-89F4-D7A2CBC04405}" vid="{0F156D25-70FA-498B-891B-4FDE46BF1046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85C467736E504A8EC0628BF2D34A17" ma:contentTypeVersion="0" ma:contentTypeDescription="Create a new document." ma:contentTypeScope="" ma:versionID="3633b71bd08d521a4b30f0eaa89e997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17953E-6BB7-40C6-9A84-608D0A8D65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45AAF4-B73F-4E3A-B9D2-4DDAE0F1BE8A}">
  <ds:schemaRefs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185F31B-84E4-489B-A0E2-355310CA72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GFT_Master_template_A4(3)</Template>
  <TotalTime>18178</TotalTime>
  <Words>1056</Words>
  <Application>Microsoft Macintosh PowerPoint</Application>
  <PresentationFormat>Custom</PresentationFormat>
  <Paragraphs>263</Paragraphs>
  <Slides>20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GFT_Master_template_A4</vt:lpstr>
      <vt:lpstr>1_GFT_Master_template_A4</vt:lpstr>
      <vt:lpstr>think-cell Folie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Guenet, Philippe</dc:creator>
  <cp:lastModifiedBy>Philippe GUENET</cp:lastModifiedBy>
  <cp:revision>379</cp:revision>
  <cp:lastPrinted>2016-05-25T12:30:55Z</cp:lastPrinted>
  <dcterms:created xsi:type="dcterms:W3CDTF">2016-02-29T10:41:55Z</dcterms:created>
  <dcterms:modified xsi:type="dcterms:W3CDTF">2016-06-30T23:17:48Z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601cc075-5f61-4a97-89fb-fd38c2b87e4a</vt:lpwstr>
  </property>
  <property fmtid="{D5CDD505-2E9C-101B-9397-08002B2CF9AE}" pid="3" name="ContentTypeId">
    <vt:lpwstr>0x0101008885C467736E504A8EC0628BF2D34A17</vt:lpwstr>
  </property>
</Properties>
</file>